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57" r:id="rId4"/>
    <p:sldId id="258" r:id="rId5"/>
    <p:sldId id="259" r:id="rId6"/>
    <p:sldId id="268" r:id="rId7"/>
    <p:sldId id="260" r:id="rId8"/>
    <p:sldId id="261" r:id="rId9"/>
    <p:sldId id="262" r:id="rId10"/>
    <p:sldId id="263" r:id="rId11"/>
    <p:sldId id="266" r:id="rId12"/>
    <p:sldId id="267" r:id="rId13"/>
    <p:sldId id="264"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5" name="Date Placeholder 14"/>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6" name="Slide Number Placeholder 15"/>
          <p:cNvSpPr>
            <a:spLocks noGrp="1"/>
          </p:cNvSpPr>
          <p:nvPr>
            <p:ph type="sldNum" sz="quarter" idx="11"/>
          </p:nvPr>
        </p:nvSpPr>
        <p:spPr/>
        <p:txBody>
          <a:bodyPr/>
          <a:lstStyle/>
          <a:p>
            <a:fld id="{311F6A25-1183-4329-8F21-A4ED95A2F790}" type="slidenum">
              <a:rPr lang="nl-NL" smtClean="0"/>
              <a:pPr/>
              <a:t>‹nr.›</a:t>
            </a:fld>
            <a:endParaRPr lang="nl-NL"/>
          </a:p>
        </p:txBody>
      </p:sp>
      <p:sp>
        <p:nvSpPr>
          <p:cNvPr id="17" name="Footer Placeholder 16"/>
          <p:cNvSpPr>
            <a:spLocks noGrp="1"/>
          </p:cNvSpPr>
          <p:nvPr>
            <p:ph type="ftr" sz="quarter" idx="12"/>
          </p:nvPr>
        </p:nvSpPr>
        <p:spPr/>
        <p:txBody>
          <a:bodyPr/>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6988BBA-8FC0-4CAA-8E0B-C9A3BAE56990}" type="datetimeFigureOut">
              <a:rPr lang="nl-NL" smtClean="0"/>
              <a:pPr/>
              <a:t>11-6-2015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1F6A25-1183-4329-8F21-A4ED95A2F79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6988BBA-8FC0-4CAA-8E0B-C9A3BAE56990}" type="datetimeFigureOut">
              <a:rPr lang="nl-NL" smtClean="0"/>
              <a:pPr/>
              <a:t>11-6-2015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1F6A25-1183-4329-8F21-A4ED95A2F79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tle 12"/>
          <p:cNvSpPr>
            <a:spLocks noGrp="1"/>
          </p:cNvSpPr>
          <p:nvPr>
            <p:ph type="title"/>
          </p:nvPr>
        </p:nvSpPr>
        <p:spPr/>
        <p:txBody>
          <a:bodyPr/>
          <a:lstStyle/>
          <a:p>
            <a:r>
              <a:rPr lang="nl-NL" smtClean="0"/>
              <a:t>Klik om de stijl te bewerken</a:t>
            </a:r>
            <a:endParaRPr lang="en-US"/>
          </a:p>
        </p:txBody>
      </p:sp>
      <p:sp>
        <p:nvSpPr>
          <p:cNvPr id="14" name="Date Placeholder 13"/>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5" name="Slide Number Placeholder 14"/>
          <p:cNvSpPr>
            <a:spLocks noGrp="1"/>
          </p:cNvSpPr>
          <p:nvPr>
            <p:ph type="sldNum" sz="quarter" idx="11"/>
          </p:nvPr>
        </p:nvSpPr>
        <p:spPr/>
        <p:txBody>
          <a:bodyPr/>
          <a:lstStyle/>
          <a:p>
            <a:fld id="{311F6A25-1183-4329-8F21-A4ED95A2F790}" type="slidenum">
              <a:rPr lang="nl-NL" smtClean="0"/>
              <a:pPr/>
              <a:t>‹nr.›</a:t>
            </a:fld>
            <a:endParaRPr lang="nl-NL"/>
          </a:p>
        </p:txBody>
      </p:sp>
      <p:sp>
        <p:nvSpPr>
          <p:cNvPr id="16" name="Footer Placeholder 15"/>
          <p:cNvSpPr>
            <a:spLocks noGrp="1"/>
          </p:cNvSpPr>
          <p:nvPr>
            <p:ph type="ftr" sz="quarter" idx="12"/>
          </p:nvPr>
        </p:nvSpPr>
        <p:spPr/>
        <p:txBody>
          <a:bodyPr/>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12" name="Date Placeholder 11"/>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3" name="Slide Number Placeholder 12"/>
          <p:cNvSpPr>
            <a:spLocks noGrp="1"/>
          </p:cNvSpPr>
          <p:nvPr>
            <p:ph type="sldNum" sz="quarter" idx="11"/>
          </p:nvPr>
        </p:nvSpPr>
        <p:spPr/>
        <p:txBody>
          <a:bodyPr/>
          <a:lstStyle/>
          <a:p>
            <a:fld id="{311F6A25-1183-4329-8F21-A4ED95A2F790}" type="slidenum">
              <a:rPr lang="nl-NL" smtClean="0"/>
              <a:pPr/>
              <a:t>‹nr.›</a:t>
            </a:fld>
            <a:endParaRPr lang="nl-NL"/>
          </a:p>
        </p:txBody>
      </p:sp>
      <p:sp>
        <p:nvSpPr>
          <p:cNvPr id="14" name="Footer Placeholder 13"/>
          <p:cNvSpPr>
            <a:spLocks noGrp="1"/>
          </p:cNvSpPr>
          <p:nvPr>
            <p:ph type="ftr" sz="quarter" idx="12"/>
          </p:nvPr>
        </p:nvSpPr>
        <p:spPr/>
        <p:txBody>
          <a:bodyPr/>
          <a:lstStyle/>
          <a:p>
            <a:endParaRPr lang="nl-NL"/>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nl-NL" smtClean="0"/>
              <a:t>Klik om de stijl te bewerken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6988BBA-8FC0-4CAA-8E0B-C9A3BAE56990}" type="datetimeFigureOut">
              <a:rPr lang="nl-NL" smtClean="0"/>
              <a:pPr/>
              <a:t>11-6-2015</a:t>
            </a:fld>
            <a:endParaRPr lang="nl-NL"/>
          </a:p>
        </p:txBody>
      </p:sp>
      <p:sp>
        <p:nvSpPr>
          <p:cNvPr id="9" name="Slide Number Placeholder 8"/>
          <p:cNvSpPr>
            <a:spLocks noGrp="1"/>
          </p:cNvSpPr>
          <p:nvPr>
            <p:ph type="sldNum" sz="quarter" idx="11"/>
          </p:nvPr>
        </p:nvSpPr>
        <p:spPr/>
        <p:txBody>
          <a:bodyPr/>
          <a:lstStyle/>
          <a:p>
            <a:fld id="{311F6A25-1183-4329-8F21-A4ED95A2F790}" type="slidenum">
              <a:rPr lang="nl-NL" smtClean="0"/>
              <a:pPr/>
              <a:t>‹nr.›</a:t>
            </a:fld>
            <a:endParaRPr lang="nl-NL"/>
          </a:p>
        </p:txBody>
      </p:sp>
      <p:sp>
        <p:nvSpPr>
          <p:cNvPr id="10" name="Footer Placeholder 9"/>
          <p:cNvSpPr>
            <a:spLocks noGrp="1"/>
          </p:cNvSpPr>
          <p:nvPr>
            <p:ph type="ftr" sz="quarter" idx="12"/>
          </p:nvPr>
        </p:nvSpPr>
        <p:spPr/>
        <p:txBody>
          <a:bodyPr/>
          <a:lstStyle/>
          <a:p>
            <a:endParaRPr lang="nl-NL"/>
          </a:p>
        </p:txBody>
      </p:sp>
      <p:sp>
        <p:nvSpPr>
          <p:cNvPr id="11" name="Title 10"/>
          <p:cNvSpPr>
            <a:spLocks noGrp="1"/>
          </p:cNvSpPr>
          <p:nvPr>
            <p:ph type="title"/>
          </p:nvPr>
        </p:nvSpPr>
        <p:spPr/>
        <p:txBody>
          <a:bodyPr/>
          <a:lstStyle/>
          <a:p>
            <a:r>
              <a:rPr lang="nl-NL" smtClean="0"/>
              <a:t>Klik om de stijl te bewerken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nl-NL" smtClean="0"/>
              <a:t>Klik om de stijl te bewerken</a:t>
            </a:r>
            <a:endParaRPr lang="en-US" dirty="0"/>
          </a:p>
        </p:txBody>
      </p:sp>
      <p:sp>
        <p:nvSpPr>
          <p:cNvPr id="14" name="Date Placeholder 13"/>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5" name="Slide Number Placeholder 14"/>
          <p:cNvSpPr>
            <a:spLocks noGrp="1"/>
          </p:cNvSpPr>
          <p:nvPr>
            <p:ph type="sldNum" sz="quarter" idx="11"/>
          </p:nvPr>
        </p:nvSpPr>
        <p:spPr/>
        <p:txBody>
          <a:bodyPr/>
          <a:lstStyle/>
          <a:p>
            <a:fld id="{311F6A25-1183-4329-8F21-A4ED95A2F790}" type="slidenum">
              <a:rPr lang="nl-NL" smtClean="0"/>
              <a:pPr/>
              <a:t>‹nr.›</a:t>
            </a:fld>
            <a:endParaRPr lang="nl-NL"/>
          </a:p>
        </p:txBody>
      </p:sp>
      <p:sp>
        <p:nvSpPr>
          <p:cNvPr id="16" name="Footer Placeholder 15"/>
          <p:cNvSpPr>
            <a:spLocks noGrp="1"/>
          </p:cNvSpPr>
          <p:nvPr>
            <p:ph type="ftr" sz="quarter" idx="12"/>
          </p:nvPr>
        </p:nvSpPr>
        <p:spPr/>
        <p:txBody>
          <a:bodyPr/>
          <a:lstStyle/>
          <a:p>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Klik om de stijl te bewerken</a:t>
            </a:r>
            <a:endParaRPr lang="en-US"/>
          </a:p>
        </p:txBody>
      </p:sp>
      <p:sp>
        <p:nvSpPr>
          <p:cNvPr id="7" name="Date Placeholder 6"/>
          <p:cNvSpPr>
            <a:spLocks noGrp="1"/>
          </p:cNvSpPr>
          <p:nvPr>
            <p:ph type="dt" sz="half" idx="10"/>
          </p:nvPr>
        </p:nvSpPr>
        <p:spPr/>
        <p:txBody>
          <a:bodyPr/>
          <a:lstStyle/>
          <a:p>
            <a:fld id="{36988BBA-8FC0-4CAA-8E0B-C9A3BAE56990}" type="datetimeFigureOut">
              <a:rPr lang="nl-NL" smtClean="0"/>
              <a:pPr/>
              <a:t>11-6-2015</a:t>
            </a:fld>
            <a:endParaRPr lang="nl-NL"/>
          </a:p>
        </p:txBody>
      </p:sp>
      <p:sp>
        <p:nvSpPr>
          <p:cNvPr id="8" name="Slide Number Placeholder 7"/>
          <p:cNvSpPr>
            <a:spLocks noGrp="1"/>
          </p:cNvSpPr>
          <p:nvPr>
            <p:ph type="sldNum" sz="quarter" idx="11"/>
          </p:nvPr>
        </p:nvSpPr>
        <p:spPr/>
        <p:txBody>
          <a:bodyPr/>
          <a:lstStyle/>
          <a:p>
            <a:fld id="{311F6A25-1183-4329-8F21-A4ED95A2F790}" type="slidenum">
              <a:rPr lang="nl-NL" smtClean="0"/>
              <a:pPr/>
              <a:t>‹nr.›</a:t>
            </a:fld>
            <a:endParaRPr lang="nl-NL"/>
          </a:p>
        </p:txBody>
      </p:sp>
      <p:sp>
        <p:nvSpPr>
          <p:cNvPr id="9" name="Footer Placeholder 8"/>
          <p:cNvSpPr>
            <a:spLocks noGrp="1"/>
          </p:cNvSpPr>
          <p:nvPr>
            <p:ph type="ftr" sz="quarter" idx="12"/>
          </p:nvPr>
        </p:nvSpPr>
        <p:spPr/>
        <p:txBody>
          <a:bodyPr/>
          <a:lstStyle/>
          <a:p>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6988BBA-8FC0-4CAA-8E0B-C9A3BAE56990}" type="datetimeFigureOut">
              <a:rPr lang="nl-NL" smtClean="0"/>
              <a:pPr/>
              <a:t>11-6-2015</a:t>
            </a:fld>
            <a:endParaRPr lang="nl-NL"/>
          </a:p>
        </p:txBody>
      </p:sp>
      <p:sp>
        <p:nvSpPr>
          <p:cNvPr id="6" name="Slide Number Placeholder 5"/>
          <p:cNvSpPr>
            <a:spLocks noGrp="1"/>
          </p:cNvSpPr>
          <p:nvPr>
            <p:ph type="sldNum" sz="quarter" idx="11"/>
          </p:nvPr>
        </p:nvSpPr>
        <p:spPr/>
        <p:txBody>
          <a:bodyPr/>
          <a:lstStyle/>
          <a:p>
            <a:fld id="{311F6A25-1183-4329-8F21-A4ED95A2F790}" type="slidenum">
              <a:rPr lang="nl-NL" smtClean="0"/>
              <a:pPr/>
              <a:t>‹nr.›</a:t>
            </a:fld>
            <a:endParaRPr lang="nl-NL"/>
          </a:p>
        </p:txBody>
      </p:sp>
      <p:sp>
        <p:nvSpPr>
          <p:cNvPr id="7" name="Footer Placeholder 6"/>
          <p:cNvSpPr>
            <a:spLocks noGrp="1"/>
          </p:cNvSpPr>
          <p:nvPr>
            <p:ph type="ftr" sz="quarter" idx="12"/>
          </p:nvPr>
        </p:nvSpPr>
        <p:spPr/>
        <p:txBody>
          <a:bodyPr/>
          <a:lstStyle/>
          <a:p>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5" name="Date Placeholder 14"/>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6" name="Slide Number Placeholder 15"/>
          <p:cNvSpPr>
            <a:spLocks noGrp="1"/>
          </p:cNvSpPr>
          <p:nvPr>
            <p:ph type="sldNum" sz="quarter" idx="11"/>
          </p:nvPr>
        </p:nvSpPr>
        <p:spPr/>
        <p:txBody>
          <a:bodyPr/>
          <a:lstStyle/>
          <a:p>
            <a:fld id="{311F6A25-1183-4329-8F21-A4ED95A2F790}" type="slidenum">
              <a:rPr lang="nl-NL" smtClean="0"/>
              <a:pPr/>
              <a:t>‹nr.›</a:t>
            </a:fld>
            <a:endParaRPr lang="nl-NL"/>
          </a:p>
        </p:txBody>
      </p:sp>
      <p:sp>
        <p:nvSpPr>
          <p:cNvPr id="17" name="Footer Placeholder 16"/>
          <p:cNvSpPr>
            <a:spLocks noGrp="1"/>
          </p:cNvSpPr>
          <p:nvPr>
            <p:ph type="ftr" sz="quarter" idx="12"/>
          </p:nvPr>
        </p:nvSpPr>
        <p:spPr/>
        <p:txBody>
          <a:bodyPr/>
          <a:lstStyle/>
          <a:p>
            <a:endParaRPr lang="nl-NL"/>
          </a:p>
        </p:txBody>
      </p:sp>
      <p:sp>
        <p:nvSpPr>
          <p:cNvPr id="18" name="Title 17"/>
          <p:cNvSpPr>
            <a:spLocks noGrp="1"/>
          </p:cNvSpPr>
          <p:nvPr>
            <p:ph type="title"/>
          </p:nvPr>
        </p:nvSpPr>
        <p:spPr/>
        <p:txBody>
          <a:bodyPr/>
          <a:lstStyle/>
          <a:p>
            <a:r>
              <a:rPr lang="nl-NL" smtClean="0"/>
              <a:t>Klik om de stijl te bewerken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nl-NL" smtClean="0"/>
              <a:t>Klik om de stijl te bewerken</a:t>
            </a:r>
            <a:endParaRPr lang="en-US"/>
          </a:p>
        </p:txBody>
      </p:sp>
      <p:sp>
        <p:nvSpPr>
          <p:cNvPr id="13" name="Date Placeholder 12"/>
          <p:cNvSpPr>
            <a:spLocks noGrp="1"/>
          </p:cNvSpPr>
          <p:nvPr>
            <p:ph type="dt" sz="half" idx="10"/>
          </p:nvPr>
        </p:nvSpPr>
        <p:spPr/>
        <p:txBody>
          <a:bodyPr/>
          <a:lstStyle/>
          <a:p>
            <a:fld id="{36988BBA-8FC0-4CAA-8E0B-C9A3BAE56990}" type="datetimeFigureOut">
              <a:rPr lang="nl-NL" smtClean="0"/>
              <a:pPr/>
              <a:t>11-6-2015</a:t>
            </a:fld>
            <a:endParaRPr lang="nl-NL"/>
          </a:p>
        </p:txBody>
      </p:sp>
      <p:sp>
        <p:nvSpPr>
          <p:cNvPr id="14" name="Slide Number Placeholder 13"/>
          <p:cNvSpPr>
            <a:spLocks noGrp="1"/>
          </p:cNvSpPr>
          <p:nvPr>
            <p:ph type="sldNum" sz="quarter" idx="11"/>
          </p:nvPr>
        </p:nvSpPr>
        <p:spPr/>
        <p:txBody>
          <a:bodyPr/>
          <a:lstStyle/>
          <a:p>
            <a:fld id="{311F6A25-1183-4329-8F21-A4ED95A2F790}" type="slidenum">
              <a:rPr lang="nl-NL" smtClean="0"/>
              <a:pPr/>
              <a:t>‹nr.›</a:t>
            </a:fld>
            <a:endParaRPr lang="nl-NL"/>
          </a:p>
        </p:txBody>
      </p:sp>
      <p:sp>
        <p:nvSpPr>
          <p:cNvPr id="15" name="Footer Placeholder 14"/>
          <p:cNvSpPr>
            <a:spLocks noGrp="1"/>
          </p:cNvSpPr>
          <p:nvPr>
            <p:ph type="ftr" sz="quarter" idx="12"/>
          </p:nvPr>
        </p:nvSpPr>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6988BBA-8FC0-4CAA-8E0B-C9A3BAE56990}" type="datetimeFigureOut">
              <a:rPr lang="nl-NL" smtClean="0"/>
              <a:pPr/>
              <a:t>11-6-2015</a:t>
            </a:fld>
            <a:endParaRPr lang="nl-NL"/>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nl-NL"/>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311F6A25-1183-4329-8F21-A4ED95A2F790}"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schakel-klassen.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De schakelklas</a:t>
            </a:r>
            <a:endParaRPr lang="nl-NL" dirty="0"/>
          </a:p>
        </p:txBody>
      </p:sp>
      <p:sp>
        <p:nvSpPr>
          <p:cNvPr id="3" name="Ondertitel 2"/>
          <p:cNvSpPr>
            <a:spLocks noGrp="1"/>
          </p:cNvSpPr>
          <p:nvPr>
            <p:ph type="subTitle" idx="1"/>
          </p:nvPr>
        </p:nvSpPr>
        <p:spPr/>
        <p:txBody>
          <a:bodyPr/>
          <a:lstStyle/>
          <a:p>
            <a:r>
              <a:rPr lang="nl-NL" dirty="0" smtClean="0"/>
              <a:t>Een prachtige kans voor uw kinderen</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Uit wetenschappelijk onderzoek blijkt dat de schakelklas een groot succes is:</a:t>
            </a:r>
          </a:p>
          <a:p>
            <a:pPr>
              <a:buNone/>
            </a:pPr>
            <a:r>
              <a:rPr lang="nl-NL" dirty="0" smtClean="0"/>
              <a:t>(onderzoek van Mulder 2011)</a:t>
            </a:r>
            <a:endParaRPr lang="nl-NL" dirty="0"/>
          </a:p>
          <a:p>
            <a:r>
              <a:rPr lang="nl-NL" dirty="0" smtClean="0"/>
              <a:t>kinderen boeken meer leerwinst dan vergelijkbare kinderen!</a:t>
            </a:r>
            <a:endParaRPr lang="nl-NL" dirty="0"/>
          </a:p>
        </p:txBody>
      </p:sp>
      <p:sp>
        <p:nvSpPr>
          <p:cNvPr id="2" name="Titel 1"/>
          <p:cNvSpPr>
            <a:spLocks noGrp="1"/>
          </p:cNvSpPr>
          <p:nvPr>
            <p:ph type="title"/>
          </p:nvPr>
        </p:nvSpPr>
        <p:spPr/>
        <p:txBody>
          <a:bodyPr/>
          <a:lstStyle/>
          <a:p>
            <a:r>
              <a:rPr lang="nl-NL" dirty="0" smtClean="0"/>
              <a:t>Succes van de schakelklas</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 9"/>
          <p:cNvGraphicFramePr>
            <a:graphicFrameLocks noGrp="1"/>
          </p:cNvGraphicFramePr>
          <p:nvPr/>
        </p:nvGraphicFramePr>
        <p:xfrm>
          <a:off x="1866265" y="1735137"/>
          <a:ext cx="5411470" cy="3387725"/>
        </p:xfrm>
        <a:graphic>
          <a:graphicData uri="http://schemas.openxmlformats.org/drawingml/2006/table">
            <a:tbl>
              <a:tblPr/>
              <a:tblGrid>
                <a:gridCol w="782955"/>
                <a:gridCol w="937895"/>
                <a:gridCol w="937895"/>
                <a:gridCol w="957580"/>
                <a:gridCol w="1011555"/>
                <a:gridCol w="783590"/>
              </a:tblGrid>
              <a:tr h="0">
                <a:tc>
                  <a:txBody>
                    <a:bodyPr/>
                    <a:lstStyle/>
                    <a:p>
                      <a:pPr>
                        <a:lnSpc>
                          <a:spcPts val="1350"/>
                        </a:lnSpc>
                        <a:spcAft>
                          <a:spcPts val="0"/>
                        </a:spcAft>
                      </a:pPr>
                      <a:r>
                        <a:rPr lang="nl-NL" sz="900" i="1">
                          <a:latin typeface="Arial"/>
                          <a:ea typeface="Times New Roman"/>
                          <a:cs typeface="Times New Roman"/>
                        </a:rPr>
                        <a:t>leerlingen totaal 14</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BL streefdoel</a:t>
                      </a:r>
                      <a:endParaRPr lang="nl-NL" sz="1000">
                        <a:latin typeface="Arial"/>
                        <a:ea typeface="Times New Roman"/>
                        <a:cs typeface="Times New Roman"/>
                      </a:endParaRPr>
                    </a:p>
                    <a:p>
                      <a:pPr>
                        <a:lnSpc>
                          <a:spcPts val="1350"/>
                        </a:lnSpc>
                        <a:spcAft>
                          <a:spcPts val="0"/>
                        </a:spcAft>
                      </a:pPr>
                      <a:r>
                        <a:rPr lang="nl-NL" sz="900" i="1">
                          <a:latin typeface="Arial"/>
                          <a:ea typeface="Times New Roman"/>
                          <a:cs typeface="Times New Roman"/>
                        </a:rPr>
                        <a:t>behaald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DMT streefdoel</a:t>
                      </a:r>
                      <a:endParaRPr lang="nl-NL" sz="1000">
                        <a:latin typeface="Arial"/>
                        <a:ea typeface="Times New Roman"/>
                        <a:cs typeface="Times New Roman"/>
                      </a:endParaRPr>
                    </a:p>
                    <a:p>
                      <a:pPr>
                        <a:lnSpc>
                          <a:spcPts val="1350"/>
                        </a:lnSpc>
                        <a:spcAft>
                          <a:spcPts val="0"/>
                        </a:spcAft>
                      </a:pPr>
                      <a:r>
                        <a:rPr lang="nl-NL" sz="900" i="1">
                          <a:latin typeface="Arial"/>
                          <a:ea typeface="Times New Roman"/>
                          <a:cs typeface="Times New Roman"/>
                        </a:rPr>
                        <a:t>gehaald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Leestempo streefdoel gehaald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Woordenschat streefdoel gehaald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Rekenen streefdoel gehaald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nSpc>
                          <a:spcPts val="1350"/>
                        </a:lnSpc>
                        <a:spcAft>
                          <a:spcPts val="0"/>
                        </a:spcAft>
                      </a:pPr>
                      <a:r>
                        <a:rPr lang="nl-NL" sz="900" i="1">
                          <a:latin typeface="Arial"/>
                          <a:ea typeface="Times New Roman"/>
                          <a:cs typeface="Times New Roman"/>
                        </a:rPr>
                        <a:t> 6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Ja</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nSpc>
                          <a:spcPts val="1350"/>
                        </a:lnSpc>
                        <a:spcAft>
                          <a:spcPts val="0"/>
                        </a:spcAft>
                      </a:pPr>
                      <a:r>
                        <a:rPr lang="nl-NL" sz="900" i="1">
                          <a:latin typeface="Arial"/>
                          <a:ea typeface="Times New Roman"/>
                          <a:cs typeface="Times New Roman"/>
                        </a:rPr>
                        <a:t>4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Wel groei</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r>
              <a:tr h="171450">
                <a:tc>
                  <a:txBody>
                    <a:bodyPr/>
                    <a:lstStyle/>
                    <a:p>
                      <a:pPr>
                        <a:lnSpc>
                          <a:spcPts val="1350"/>
                        </a:lnSpc>
                        <a:spcAft>
                          <a:spcPts val="0"/>
                        </a:spcAft>
                      </a:pPr>
                      <a:r>
                        <a:rPr lang="nl-NL" sz="900" i="1">
                          <a:latin typeface="Arial"/>
                          <a:ea typeface="Times New Roman"/>
                          <a:cs typeface="Times New Roman"/>
                        </a:rPr>
                        <a:t>4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gedaald</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r>
              <a:tr h="171450">
                <a:tc>
                  <a:txBody>
                    <a:bodyPr/>
                    <a:lstStyle/>
                    <a:p>
                      <a:pPr>
                        <a:lnSpc>
                          <a:spcPts val="1350"/>
                        </a:lnSpc>
                        <a:spcAft>
                          <a:spcPts val="0"/>
                        </a:spcAft>
                      </a:pPr>
                      <a:r>
                        <a:rPr lang="nl-NL" sz="900" i="1">
                          <a:latin typeface="Arial"/>
                          <a:ea typeface="Times New Roman"/>
                          <a:cs typeface="Times New Roman"/>
                        </a:rPr>
                        <a:t>4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Ja</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nSpc>
                          <a:spcPts val="1350"/>
                        </a:lnSpc>
                        <a:spcAft>
                          <a:spcPts val="0"/>
                        </a:spcAft>
                      </a:pPr>
                      <a:r>
                        <a:rPr lang="nl-NL" sz="900" i="1">
                          <a:latin typeface="Arial"/>
                          <a:ea typeface="Times New Roman"/>
                          <a:cs typeface="Times New Roman"/>
                        </a:rPr>
                        <a:t>7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nSpc>
                          <a:spcPts val="1350"/>
                        </a:lnSpc>
                        <a:spcAft>
                          <a:spcPts val="0"/>
                        </a:spcAft>
                      </a:pPr>
                      <a:r>
                        <a:rPr lang="nl-NL" sz="900" i="1">
                          <a:latin typeface="Arial"/>
                          <a:ea typeface="Times New Roman"/>
                          <a:cs typeface="Times New Roman"/>
                        </a:rPr>
                        <a:t>Normale groei</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r>
              <a:tr h="171450">
                <a:tc>
                  <a:txBody>
                    <a:bodyPr/>
                    <a:lstStyle/>
                    <a:p>
                      <a:pPr>
                        <a:lnSpc>
                          <a:spcPts val="1350"/>
                        </a:lnSpc>
                        <a:spcAft>
                          <a:spcPts val="0"/>
                        </a:spcAft>
                      </a:pPr>
                      <a:r>
                        <a:rPr lang="nl-NL" sz="900" i="1">
                          <a:latin typeface="Arial"/>
                          <a:ea typeface="Times New Roman"/>
                          <a:cs typeface="Times New Roman"/>
                        </a:rPr>
                        <a:t>3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a:txBody>
                    <a:bodyPr/>
                    <a:lstStyle/>
                    <a:p>
                      <a:pPr>
                        <a:lnSpc>
                          <a:spcPts val="1350"/>
                        </a:lnSpc>
                        <a:spcAft>
                          <a:spcPts val="0"/>
                        </a:spcAft>
                      </a:pPr>
                      <a:r>
                        <a:rPr lang="nl-NL" sz="900" i="1">
                          <a:latin typeface="Arial"/>
                          <a:ea typeface="Times New Roman"/>
                          <a:cs typeface="Times New Roman"/>
                        </a:rPr>
                        <a:t>Minimale groei</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r>
              <a:tr h="0">
                <a:tc>
                  <a:txBody>
                    <a:bodyPr/>
                    <a:lstStyle/>
                    <a:p>
                      <a:pPr>
                        <a:lnSpc>
                          <a:spcPts val="1350"/>
                        </a:lnSpc>
                        <a:spcAft>
                          <a:spcPts val="0"/>
                        </a:spcAft>
                      </a:pPr>
                      <a:r>
                        <a:rPr lang="nl-NL" sz="900" i="1">
                          <a:latin typeface="Arial"/>
                          <a:ea typeface="Times New Roman"/>
                          <a:cs typeface="Times New Roman"/>
                        </a:rPr>
                        <a:t>14leerlingen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ja</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75">
                <a:tc>
                  <a:txBody>
                    <a:bodyPr/>
                    <a:lstStyle/>
                    <a:p>
                      <a:pPr>
                        <a:lnSpc>
                          <a:spcPts val="1350"/>
                        </a:lnSpc>
                        <a:spcAft>
                          <a:spcPts val="0"/>
                        </a:spcAft>
                      </a:pPr>
                      <a:r>
                        <a:rPr lang="nl-NL" sz="900" i="1">
                          <a:latin typeface="Arial"/>
                          <a:ea typeface="Times New Roman"/>
                          <a:cs typeface="Times New Roman"/>
                        </a:rPr>
                        <a:t>11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Ja</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75">
                <a:tc>
                  <a:txBody>
                    <a:bodyPr/>
                    <a:lstStyle/>
                    <a:p>
                      <a:pPr>
                        <a:lnSpc>
                          <a:spcPts val="1350"/>
                        </a:lnSpc>
                        <a:spcAft>
                          <a:spcPts val="0"/>
                        </a:spcAft>
                      </a:pPr>
                      <a:r>
                        <a:rPr lang="nl-NL" sz="900" i="1">
                          <a:latin typeface="Arial"/>
                          <a:ea typeface="Times New Roman"/>
                          <a:cs typeface="Times New Roman"/>
                        </a:rPr>
                        <a:t>3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nSpc>
                          <a:spcPts val="1350"/>
                        </a:lnSpc>
                        <a:spcAft>
                          <a:spcPts val="0"/>
                        </a:spcAft>
                      </a:pPr>
                      <a:r>
                        <a:rPr lang="nl-NL" sz="900" i="1">
                          <a:latin typeface="Arial"/>
                          <a:ea typeface="Times New Roman"/>
                          <a:cs typeface="Times New Roman"/>
                        </a:rPr>
                        <a:t>Normale groei</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r>
              <a:tr h="285750">
                <a:tc>
                  <a:txBody>
                    <a:bodyPr/>
                    <a:lstStyle/>
                    <a:p>
                      <a:pPr>
                        <a:lnSpc>
                          <a:spcPts val="1350"/>
                        </a:lnSpc>
                        <a:spcAft>
                          <a:spcPts val="0"/>
                        </a:spcAft>
                      </a:pPr>
                      <a:r>
                        <a:rPr lang="nl-NL" sz="900" i="1">
                          <a:latin typeface="Arial"/>
                          <a:ea typeface="Times New Roman"/>
                          <a:cs typeface="Times New Roman"/>
                        </a:rPr>
                        <a:t>6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350"/>
                        </a:lnSpc>
                        <a:spcAft>
                          <a:spcPts val="0"/>
                        </a:spcAft>
                      </a:pP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50"/>
                        </a:lnSpc>
                        <a:spcAft>
                          <a:spcPts val="0"/>
                        </a:spcAft>
                      </a:pPr>
                      <a:r>
                        <a:rPr lang="nl-NL" sz="900" i="1">
                          <a:latin typeface="Arial"/>
                          <a:ea typeface="Times New Roman"/>
                          <a:cs typeface="Times New Roman"/>
                        </a:rPr>
                        <a:t>Ja</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0">
                <a:tc>
                  <a:txBody>
                    <a:bodyPr/>
                    <a:lstStyle/>
                    <a:p>
                      <a:pPr>
                        <a:lnSpc>
                          <a:spcPts val="1350"/>
                        </a:lnSpc>
                        <a:spcAft>
                          <a:spcPts val="0"/>
                        </a:spcAft>
                      </a:pPr>
                      <a:r>
                        <a:rPr lang="nl-NL" sz="900" i="1">
                          <a:latin typeface="Arial"/>
                          <a:ea typeface="Times New Roman"/>
                          <a:cs typeface="Times New Roman"/>
                        </a:rPr>
                        <a:t>5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nSpc>
                          <a:spcPts val="1350"/>
                        </a:lnSpc>
                        <a:spcAft>
                          <a:spcPts val="0"/>
                        </a:spcAft>
                      </a:pPr>
                      <a:r>
                        <a:rPr lang="nl-NL" sz="900" i="1">
                          <a:latin typeface="Arial"/>
                          <a:ea typeface="Times New Roman"/>
                          <a:cs typeface="Times New Roman"/>
                        </a:rPr>
                        <a:t>Normale groei</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0">
                <a:tc>
                  <a:txBody>
                    <a:bodyPr/>
                    <a:lstStyle/>
                    <a:p>
                      <a:pPr>
                        <a:lnSpc>
                          <a:spcPts val="1350"/>
                        </a:lnSpc>
                        <a:spcAft>
                          <a:spcPts val="0"/>
                        </a:spcAft>
                      </a:pPr>
                      <a:r>
                        <a:rPr lang="nl-NL" sz="900" i="1">
                          <a:latin typeface="Arial"/>
                          <a:ea typeface="Times New Roman"/>
                          <a:cs typeface="Times New Roman"/>
                        </a:rPr>
                        <a:t>2 leerlingen</a:t>
                      </a:r>
                      <a:endParaRPr lang="nl-NL"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nSpc>
                          <a:spcPts val="1350"/>
                        </a:lnSpc>
                        <a:spcAft>
                          <a:spcPts val="0"/>
                        </a:spcAft>
                      </a:pPr>
                      <a:r>
                        <a:rPr lang="nl-NL" sz="900" i="1" dirty="0">
                          <a:latin typeface="Arial"/>
                          <a:ea typeface="Times New Roman"/>
                          <a:cs typeface="Times New Roman"/>
                        </a:rPr>
                        <a:t>Te weinig groei</a:t>
                      </a:r>
                      <a:endParaRPr lang="nl-NL"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hthoek 10"/>
          <p:cNvSpPr/>
          <p:nvPr/>
        </p:nvSpPr>
        <p:spPr>
          <a:xfrm>
            <a:off x="2892854" y="857232"/>
            <a:ext cx="3358292" cy="646331"/>
          </a:xfrm>
          <a:prstGeom prst="rect">
            <a:avLst/>
          </a:prstGeom>
        </p:spPr>
        <p:txBody>
          <a:bodyPr wrap="square">
            <a:spAutoFit/>
          </a:bodyPr>
          <a:lstStyle/>
          <a:p>
            <a:r>
              <a:rPr lang="nl-NL" dirty="0" smtClean="0"/>
              <a:t>Succes van onze eigen </a:t>
            </a:r>
            <a:r>
              <a:rPr lang="nl-NL" smtClean="0"/>
              <a:t>schakelklas 2012-2013</a:t>
            </a:r>
            <a:endParaRPr lang="nl-NL" dirty="0"/>
          </a:p>
        </p:txBody>
      </p:sp>
      <p:sp>
        <p:nvSpPr>
          <p:cNvPr id="1025" name="Rectangle 1"/>
          <p:cNvSpPr>
            <a:spLocks noChangeArrowheads="1"/>
          </p:cNvSpPr>
          <p:nvPr/>
        </p:nvSpPr>
        <p:spPr bwMode="auto">
          <a:xfrm>
            <a:off x="0" y="5715015"/>
            <a:ext cx="9144000"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Opmerkelijk is dat 3 van de leerlingen die hun streefdoel bij begrijpend lezen niet gehaald hebben (wel  groei) hun streefdoel bij rekenen, leestempo en woordenschat wel hebben gehaald. Zij hebben dus veel profijt van de schakelklas gehad. In totaal hebben dus 9 leerlingen van de 14 leerlingen veel resultaat geboekt. 4 leerlingen minder op het gebied van begrijpend lezen. </a:t>
            </a:r>
            <a:endParaRPr kumimoji="0" lang="nl-NL"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9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Van de 4 leerlingen die gedaald zijn bij begrijpend lezen is het technisch lezen is orde. DMT en leestempo is bij iedereen goed gegroeid. Bij drie kinderen is ook het rekenen en de woordenschat  normaal vooruitgegaan. Dit is dus moeilijk te verklaren. Voor twee van deze kinderen wordt nu onderzoek aangevraagd.</a:t>
            </a:r>
            <a:endParaRPr kumimoji="0" lang="nl-NL"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76672"/>
            <a:ext cx="7704856" cy="6264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17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Het oudercontract is er en wordt ondertekend aan het begin van het nieuwe schooljaar.</a:t>
            </a:r>
          </a:p>
          <a:p>
            <a:r>
              <a:rPr lang="nl-NL" dirty="0" err="1" smtClean="0">
                <a:hlinkClick r:id="rId2"/>
              </a:rPr>
              <a:t>www.schakel-klassen.nl</a:t>
            </a:r>
            <a:r>
              <a:rPr lang="nl-NL" dirty="0" smtClean="0"/>
              <a:t> is veel info te vinden over schakelklassen in Nederland</a:t>
            </a:r>
            <a:endParaRPr lang="nl-NL" dirty="0"/>
          </a:p>
        </p:txBody>
      </p:sp>
      <p:sp>
        <p:nvSpPr>
          <p:cNvPr id="2" name="Titel 1"/>
          <p:cNvSpPr>
            <a:spLocks noGrp="1"/>
          </p:cNvSpPr>
          <p:nvPr>
            <p:ph type="title"/>
          </p:nvPr>
        </p:nvSpPr>
        <p:spPr/>
        <p:txBody>
          <a:bodyPr/>
          <a:lstStyle/>
          <a:p>
            <a:r>
              <a:rPr lang="nl-NL" dirty="0" smtClean="0"/>
              <a:t>Vragen?</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smtClean="0"/>
              <a:t>Vooroordelen</a:t>
            </a:r>
            <a:endParaRPr lang="nl-NL" dirty="0"/>
          </a:p>
        </p:txBody>
      </p:sp>
      <p:sp>
        <p:nvSpPr>
          <p:cNvPr id="7" name="Tijdelijke aanduiding voor inhoud 6"/>
          <p:cNvSpPr>
            <a:spLocks noGrp="1"/>
          </p:cNvSpPr>
          <p:nvPr>
            <p:ph sz="quarter" idx="13"/>
          </p:nvPr>
        </p:nvSpPr>
        <p:spPr/>
        <p:txBody>
          <a:bodyPr/>
          <a:lstStyle/>
          <a:p>
            <a:r>
              <a:rPr lang="nl-NL" dirty="0" smtClean="0"/>
              <a:t>Bedoeld voor zwakke kinderen: bijspijkercursus</a:t>
            </a:r>
          </a:p>
          <a:p>
            <a:r>
              <a:rPr lang="nl-NL" dirty="0" smtClean="0"/>
              <a:t>Bedoeld voor kinderen die nog niet kunnen lezen</a:t>
            </a:r>
          </a:p>
          <a:p>
            <a:endParaRPr lang="nl-NL" dirty="0"/>
          </a:p>
        </p:txBody>
      </p:sp>
      <p:sp>
        <p:nvSpPr>
          <p:cNvPr id="8" name="Tijdelijke aanduiding voor inhoud 7"/>
          <p:cNvSpPr>
            <a:spLocks noGrp="1"/>
          </p:cNvSpPr>
          <p:nvPr>
            <p:ph sz="quarter" idx="14"/>
          </p:nvPr>
        </p:nvSpPr>
        <p:spPr/>
        <p:txBody>
          <a:bodyPr/>
          <a:lstStyle/>
          <a:p>
            <a:r>
              <a:rPr lang="nl-NL" dirty="0" smtClean="0"/>
              <a:t>Mijn kind krijgt nu een stempel waar hij niet meer van af komt</a:t>
            </a:r>
          </a:p>
          <a:p>
            <a:r>
              <a:rPr lang="nl-NL" dirty="0" smtClean="0"/>
              <a:t>Er zitten geen slimme kinderen in de schakelklas</a:t>
            </a:r>
            <a:endParaRPr lang="nl-NL" dirty="0"/>
          </a:p>
        </p:txBody>
      </p:sp>
    </p:spTree>
    <p:extLst>
      <p:ext uri="{BB962C8B-B14F-4D97-AF65-F5344CB8AC3E}">
        <p14:creationId xmlns:p14="http://schemas.microsoft.com/office/powerpoint/2010/main" val="277555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Waarom?</a:t>
            </a:r>
          </a:p>
          <a:p>
            <a:r>
              <a:rPr lang="nl-NL" dirty="0" smtClean="0"/>
              <a:t>Wat gebeurt er in de schakelklas?</a:t>
            </a:r>
          </a:p>
          <a:p>
            <a:r>
              <a:rPr lang="nl-NL" dirty="0" smtClean="0"/>
              <a:t>Taal, Begrijpend lezen en woordenschat</a:t>
            </a:r>
          </a:p>
          <a:p>
            <a:r>
              <a:rPr lang="nl-NL" dirty="0" smtClean="0"/>
              <a:t>De rol van de ouders</a:t>
            </a:r>
            <a:endParaRPr lang="nl-NL" dirty="0"/>
          </a:p>
          <a:p>
            <a:r>
              <a:rPr lang="nl-NL" dirty="0" smtClean="0"/>
              <a:t>Voor wie – criteria</a:t>
            </a:r>
          </a:p>
          <a:p>
            <a:r>
              <a:rPr lang="nl-NL" dirty="0" smtClean="0"/>
              <a:t>Het succes van de schakelklas</a:t>
            </a:r>
          </a:p>
          <a:p>
            <a:r>
              <a:rPr lang="nl-NL" dirty="0" smtClean="0"/>
              <a:t>Vragen</a:t>
            </a:r>
          </a:p>
          <a:p>
            <a:endParaRPr lang="nl-NL" dirty="0" smtClean="0"/>
          </a:p>
          <a:p>
            <a:endParaRPr lang="nl-NL" dirty="0"/>
          </a:p>
        </p:txBody>
      </p:sp>
      <p:sp>
        <p:nvSpPr>
          <p:cNvPr id="2" name="Titel 1"/>
          <p:cNvSpPr>
            <a:spLocks noGrp="1"/>
          </p:cNvSpPr>
          <p:nvPr>
            <p:ph type="title"/>
          </p:nvPr>
        </p:nvSpPr>
        <p:spPr/>
        <p:txBody>
          <a:bodyPr/>
          <a:lstStyle/>
          <a:p>
            <a:r>
              <a:rPr lang="nl-NL" dirty="0" smtClean="0"/>
              <a:t>De schakelklas</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Gemeente Amsterdam investeert </a:t>
            </a:r>
          </a:p>
          <a:p>
            <a:r>
              <a:rPr lang="nl-NL" dirty="0" smtClean="0"/>
              <a:t>Opbrengsten – </a:t>
            </a:r>
            <a:r>
              <a:rPr lang="nl-NL" dirty="0" err="1" smtClean="0"/>
              <a:t>leerlingresultaten</a:t>
            </a:r>
            <a:r>
              <a:rPr lang="nl-NL" dirty="0" smtClean="0"/>
              <a:t> omhoog</a:t>
            </a:r>
          </a:p>
          <a:p>
            <a:r>
              <a:rPr lang="nl-NL" dirty="0" smtClean="0"/>
              <a:t>Taalachterstand in de stad is een feit</a:t>
            </a:r>
          </a:p>
          <a:p>
            <a:r>
              <a:rPr lang="nl-NL" dirty="0" smtClean="0"/>
              <a:t>€40.000 </a:t>
            </a:r>
            <a:r>
              <a:rPr lang="nl-NL" dirty="0" smtClean="0"/>
              <a:t>van </a:t>
            </a:r>
            <a:r>
              <a:rPr lang="nl-NL" dirty="0" smtClean="0"/>
              <a:t>ons, €40.000 </a:t>
            </a:r>
            <a:r>
              <a:rPr lang="nl-NL" dirty="0" smtClean="0"/>
              <a:t>van de gemeente</a:t>
            </a:r>
            <a:endParaRPr lang="nl-NL" dirty="0"/>
          </a:p>
        </p:txBody>
      </p:sp>
      <p:sp>
        <p:nvSpPr>
          <p:cNvPr id="2" name="Titel 1"/>
          <p:cNvSpPr>
            <a:spLocks noGrp="1"/>
          </p:cNvSpPr>
          <p:nvPr>
            <p:ph type="title"/>
          </p:nvPr>
        </p:nvSpPr>
        <p:spPr/>
        <p:txBody>
          <a:bodyPr/>
          <a:lstStyle/>
          <a:p>
            <a:r>
              <a:rPr lang="nl-NL" dirty="0" smtClean="0"/>
              <a:t>Waarom</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smtClean="0"/>
              <a:t>Kleine klas (16 leerlingen): meer aandacht voor elke kind</a:t>
            </a:r>
          </a:p>
          <a:p>
            <a:r>
              <a:rPr lang="nl-NL" dirty="0" smtClean="0"/>
              <a:t>Volgen het gewone programma….. PLUS….</a:t>
            </a:r>
          </a:p>
          <a:p>
            <a:r>
              <a:rPr lang="nl-NL" dirty="0" smtClean="0"/>
              <a:t>Taalrijke omgeving: bijv. thematafel bij Taalverhaal: spullen meenemen van huis veel woordenschat</a:t>
            </a:r>
          </a:p>
          <a:p>
            <a:r>
              <a:rPr lang="nl-NL" dirty="0" smtClean="0"/>
              <a:t>Meer mondelinge taalvaardigheid</a:t>
            </a:r>
          </a:p>
          <a:p>
            <a:r>
              <a:rPr lang="nl-NL" dirty="0" smtClean="0"/>
              <a:t>Aandacht voor taal- en leesbegrip</a:t>
            </a:r>
          </a:p>
          <a:p>
            <a:r>
              <a:rPr lang="nl-NL" dirty="0" smtClean="0"/>
              <a:t>Begeleiding van de leerkrachten</a:t>
            </a:r>
          </a:p>
          <a:p>
            <a:endParaRPr lang="nl-NL" dirty="0" smtClean="0"/>
          </a:p>
          <a:p>
            <a:endParaRPr lang="nl-NL" dirty="0"/>
          </a:p>
        </p:txBody>
      </p:sp>
      <p:sp>
        <p:nvSpPr>
          <p:cNvPr id="2" name="Titel 1"/>
          <p:cNvSpPr>
            <a:spLocks noGrp="1"/>
          </p:cNvSpPr>
          <p:nvPr>
            <p:ph type="title"/>
          </p:nvPr>
        </p:nvSpPr>
        <p:spPr/>
        <p:txBody>
          <a:bodyPr/>
          <a:lstStyle/>
          <a:p>
            <a:r>
              <a:rPr lang="nl-NL" dirty="0" smtClean="0"/>
              <a:t>Wat gebeurt er?</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827584" y="821849"/>
            <a:ext cx="7173168" cy="4119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r>
              <a:rPr lang="nl-NL" dirty="0" smtClean="0"/>
              <a:t>Uit de aanvraag</a:t>
            </a:r>
            <a:endParaRPr lang="nl-NL" dirty="0"/>
          </a:p>
        </p:txBody>
      </p:sp>
    </p:spTree>
    <p:extLst>
      <p:ext uri="{BB962C8B-B14F-4D97-AF65-F5344CB8AC3E}">
        <p14:creationId xmlns:p14="http://schemas.microsoft.com/office/powerpoint/2010/main" val="3898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1"/>
            <a:ext cx="8229600" cy="3240360"/>
          </a:xfrm>
        </p:spPr>
        <p:txBody>
          <a:bodyPr>
            <a:normAutofit fontScale="85000" lnSpcReduction="20000"/>
          </a:bodyPr>
          <a:lstStyle/>
          <a:p>
            <a:r>
              <a:rPr lang="nl-NL" dirty="0" smtClean="0"/>
              <a:t>Technisch en begrijpend lezen en woordenschat vormen het succes van een schoolloopbaan maar alleen als dit verbinding heeft met ‘de wereld’ om ons heen. </a:t>
            </a:r>
          </a:p>
          <a:p>
            <a:r>
              <a:rPr lang="nl-NL" dirty="0" smtClean="0"/>
              <a:t>Stevig basis leggen voor de bovenbouw</a:t>
            </a:r>
          </a:p>
          <a:p>
            <a:r>
              <a:rPr lang="nl-NL" dirty="0" smtClean="0"/>
              <a:t>De hele school doet mee aan verbetertraject. Bij de schakelklas is het nog intensiever</a:t>
            </a:r>
          </a:p>
          <a:p>
            <a:r>
              <a:rPr lang="nl-NL" dirty="0" smtClean="0"/>
              <a:t>Nieuwe methode Taalverhaal met veel aandacht voor schrijven van teksten</a:t>
            </a:r>
          </a:p>
          <a:p>
            <a:r>
              <a:rPr lang="nl-NL" dirty="0" smtClean="0"/>
              <a:t>Technisch lezen en schrijven van teksten intensief doortrekken</a:t>
            </a:r>
          </a:p>
          <a:p>
            <a:r>
              <a:rPr lang="nl-NL" dirty="0" smtClean="0"/>
              <a:t>Nieuwe methode begrijpend lezen: Nieuwsbegrip XL: teksten die aansluiten bij de actualiteit en belevingswereld waardoor meer leesbegrip ontstaat. Niet twee maar vijf keer per week</a:t>
            </a:r>
          </a:p>
          <a:p>
            <a:r>
              <a:rPr lang="nl-NL" dirty="0" smtClean="0"/>
              <a:t>Elke week 25 nieuwe woorden aanleren</a:t>
            </a:r>
            <a:endParaRPr lang="nl-NL" dirty="0"/>
          </a:p>
        </p:txBody>
      </p:sp>
      <p:sp>
        <p:nvSpPr>
          <p:cNvPr id="2" name="Titel 1"/>
          <p:cNvSpPr>
            <a:spLocks noGrp="1"/>
          </p:cNvSpPr>
          <p:nvPr>
            <p:ph type="title"/>
          </p:nvPr>
        </p:nvSpPr>
        <p:spPr/>
        <p:txBody>
          <a:bodyPr>
            <a:normAutofit fontScale="90000"/>
          </a:bodyPr>
          <a:lstStyle/>
          <a:p>
            <a:r>
              <a:rPr lang="nl-NL" dirty="0" smtClean="0"/>
              <a:t>Taal = meer dan </a:t>
            </a:r>
            <a:br>
              <a:rPr lang="nl-NL" dirty="0" smtClean="0"/>
            </a:br>
            <a:r>
              <a:rPr lang="nl-NL" dirty="0" smtClean="0"/>
              <a:t>Technisch lezen, Begrijpend lezen en woordenschat</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133600" y="404665"/>
            <a:ext cx="6096000" cy="4392488"/>
          </a:xfrm>
        </p:spPr>
        <p:txBody>
          <a:bodyPr>
            <a:normAutofit fontScale="85000" lnSpcReduction="20000"/>
          </a:bodyPr>
          <a:lstStyle/>
          <a:p>
            <a:r>
              <a:rPr lang="nl-NL" dirty="0" smtClean="0"/>
              <a:t>Zonder uw hulp geen succes!</a:t>
            </a:r>
          </a:p>
          <a:p>
            <a:r>
              <a:rPr lang="nl-NL" dirty="0" smtClean="0"/>
              <a:t>Wat wordt er van u verwacht?</a:t>
            </a:r>
          </a:p>
          <a:p>
            <a:pPr marL="514350" indent="-514350">
              <a:buAutoNum type="arabicPeriod"/>
            </a:pPr>
            <a:r>
              <a:rPr lang="nl-NL" dirty="0" smtClean="0"/>
              <a:t>Heel veel lezen met uw kinderen en uw kinderen laten schrijven (kaartjes, boodschappenlijstjes, </a:t>
            </a:r>
            <a:r>
              <a:rPr lang="nl-NL" dirty="0" err="1" smtClean="0"/>
              <a:t>kattebelletjes</a:t>
            </a:r>
            <a:r>
              <a:rPr lang="nl-NL" dirty="0" smtClean="0"/>
              <a:t>, schrijven bij tekeningen)</a:t>
            </a:r>
          </a:p>
          <a:p>
            <a:pPr marL="514350" indent="-514350">
              <a:buAutoNum type="arabicPeriod"/>
            </a:pPr>
            <a:r>
              <a:rPr lang="nl-NL" dirty="0" smtClean="0"/>
              <a:t>Belangstelling voor opdrachten van Taalverhaal. </a:t>
            </a:r>
          </a:p>
          <a:p>
            <a:pPr marL="514350" indent="-514350">
              <a:buFont typeface="+mj-lt"/>
              <a:buAutoNum type="arabicPeriod"/>
            </a:pPr>
            <a:r>
              <a:rPr lang="nl-NL" dirty="0" smtClean="0"/>
              <a:t>Drie keer per jaar extra bijeenkomst</a:t>
            </a:r>
            <a:r>
              <a:rPr lang="nl-NL" dirty="0"/>
              <a:t> </a:t>
            </a:r>
            <a:r>
              <a:rPr lang="nl-NL" dirty="0" smtClean="0"/>
              <a:t>(gezamenlijk of individueel)</a:t>
            </a:r>
          </a:p>
          <a:p>
            <a:pPr marL="514350" indent="-514350">
              <a:buFont typeface="+mj-lt"/>
              <a:buAutoNum type="arabicPeriod"/>
            </a:pPr>
            <a:r>
              <a:rPr lang="nl-NL" dirty="0" smtClean="0"/>
              <a:t>Actief werken met Nieuwsbegrip ( na een half jaar: u krijgt een inlog)</a:t>
            </a:r>
          </a:p>
          <a:p>
            <a:pPr marL="514350" indent="-514350">
              <a:buFont typeface="+mj-lt"/>
              <a:buAutoNum type="arabicPeriod"/>
            </a:pPr>
            <a:r>
              <a:rPr lang="nl-NL" dirty="0" smtClean="0"/>
              <a:t>Met uw kinderen kijken naar jeugdjournaal.</a:t>
            </a:r>
          </a:p>
          <a:p>
            <a:pPr marL="514350" indent="-514350">
              <a:buFont typeface="+mj-lt"/>
              <a:buAutoNum type="arabicPeriod"/>
            </a:pPr>
            <a:r>
              <a:rPr lang="nl-NL" dirty="0" smtClean="0"/>
              <a:t>Helpen met huiswerk (woordenschat/spelling)</a:t>
            </a:r>
          </a:p>
          <a:p>
            <a:pPr marL="514350" indent="-514350">
              <a:buFont typeface="+mj-lt"/>
              <a:buAutoNum type="arabicPeriod"/>
            </a:pPr>
            <a:r>
              <a:rPr lang="nl-NL" dirty="0" smtClean="0"/>
              <a:t>Met uw kinderen regelmatig naar de bibliotheek en uw kind stimuleren om te lezen. Ook voorlezen is nog steeds leuk!</a:t>
            </a:r>
          </a:p>
          <a:p>
            <a:pPr marL="514350" indent="-514350">
              <a:buFont typeface="+mj-lt"/>
              <a:buAutoNum type="arabicPeriod"/>
            </a:pPr>
            <a:r>
              <a:rPr lang="nl-NL" dirty="0" smtClean="0"/>
              <a:t>Onderteken voor deelname (bevestiging) </a:t>
            </a:r>
          </a:p>
          <a:p>
            <a:pPr marL="514350" indent="-514350">
              <a:buFont typeface="+mj-lt"/>
              <a:buAutoNum type="arabicPeriod"/>
            </a:pPr>
            <a:r>
              <a:rPr lang="nl-NL" dirty="0" smtClean="0"/>
              <a:t>Onderteken oudercontract</a:t>
            </a:r>
            <a:endParaRPr lang="nl-NL" dirty="0"/>
          </a:p>
        </p:txBody>
      </p:sp>
      <p:sp>
        <p:nvSpPr>
          <p:cNvPr id="2" name="Titel 1"/>
          <p:cNvSpPr>
            <a:spLocks noGrp="1"/>
          </p:cNvSpPr>
          <p:nvPr>
            <p:ph type="title"/>
          </p:nvPr>
        </p:nvSpPr>
        <p:spPr/>
        <p:txBody>
          <a:bodyPr/>
          <a:lstStyle/>
          <a:p>
            <a:r>
              <a:rPr lang="nl-NL" dirty="0" smtClean="0"/>
              <a:t>De rol van de ouders</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62500" lnSpcReduction="20000"/>
          </a:bodyPr>
          <a:lstStyle/>
          <a:p>
            <a:r>
              <a:rPr lang="nl-NL" dirty="0" smtClean="0"/>
              <a:t>Het gaat om kinderen van wie verwacht mag worden dat zij in een schooljaar zodanige vorderingen maken op taalgebied dat zij daarna in staat zijn met succes het reguliere onderwijs (op hun eigen niveau) te vervolgen.</a:t>
            </a:r>
          </a:p>
          <a:p>
            <a:r>
              <a:rPr lang="nl-NL" dirty="0" smtClean="0"/>
              <a:t>We willen kinderen een kans geven om er echt uit te halen wat er volgens ons inzit.  </a:t>
            </a:r>
          </a:p>
          <a:p>
            <a:r>
              <a:rPr lang="nl-NL" dirty="0" smtClean="0"/>
              <a:t>Criteria: gebaseerd op </a:t>
            </a:r>
            <a:r>
              <a:rPr lang="nl-NL" dirty="0" err="1" smtClean="0"/>
              <a:t>leerlingresultaten</a:t>
            </a:r>
            <a:r>
              <a:rPr lang="nl-NL" dirty="0" smtClean="0"/>
              <a:t> van de </a:t>
            </a:r>
            <a:r>
              <a:rPr lang="nl-NL" dirty="0" err="1" smtClean="0"/>
              <a:t>Cito</a:t>
            </a:r>
            <a:r>
              <a:rPr lang="nl-NL" dirty="0" smtClean="0"/>
              <a:t>- </a:t>
            </a:r>
            <a:r>
              <a:rPr lang="nl-NL" dirty="0" err="1" smtClean="0"/>
              <a:t>M-toetsen</a:t>
            </a:r>
            <a:r>
              <a:rPr lang="nl-NL" dirty="0" smtClean="0"/>
              <a:t>:</a:t>
            </a:r>
          </a:p>
          <a:p>
            <a:r>
              <a:rPr lang="nl-NL" dirty="0" smtClean="0"/>
              <a:t>Rekenen of technische lezen (1 van deze mag maar laag zijn: score V) </a:t>
            </a:r>
          </a:p>
          <a:p>
            <a:r>
              <a:rPr lang="nl-NL" dirty="0" smtClean="0"/>
              <a:t>Begrijpend lezen: niveau III of lager maar dit is eind groep 3 nog moeilijk te bepalen (slechts 1 toets)</a:t>
            </a:r>
          </a:p>
          <a:p>
            <a:r>
              <a:rPr lang="nl-NL" dirty="0" smtClean="0"/>
              <a:t>Dus soms leest een kind goed technisch maar begrijpt het (nog) niet alles. Of soms leest een kind technisch onder niveau en begrijpt het ook niet zo goed maar is wel op voldoende niveau met rekenen. Voor beide type kinderen zijn er goede voorwaarden om grote vorderingen te maken.</a:t>
            </a:r>
          </a:p>
          <a:p>
            <a:endParaRPr lang="nl-NL" dirty="0"/>
          </a:p>
          <a:p>
            <a:endParaRPr lang="nl-NL" dirty="0" smtClean="0"/>
          </a:p>
          <a:p>
            <a:r>
              <a:rPr lang="nl-NL" dirty="0" smtClean="0"/>
              <a:t>Voor deze schakelklas in groep 4 lezen de meeste kinderen al goed! Taalontwikkeling is echter veel meer dan alleen technisch lezen.</a:t>
            </a:r>
          </a:p>
          <a:p>
            <a:endParaRPr lang="nl-NL" dirty="0"/>
          </a:p>
        </p:txBody>
      </p:sp>
      <p:sp>
        <p:nvSpPr>
          <p:cNvPr id="2" name="Titel 1"/>
          <p:cNvSpPr>
            <a:spLocks noGrp="1"/>
          </p:cNvSpPr>
          <p:nvPr>
            <p:ph type="title"/>
          </p:nvPr>
        </p:nvSpPr>
        <p:spPr/>
        <p:txBody>
          <a:bodyPr/>
          <a:lstStyle/>
          <a:p>
            <a:r>
              <a:rPr lang="nl-NL" dirty="0" smtClean="0"/>
              <a:t>Voor wie is de schakelklas?</a:t>
            </a:r>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ir">
  <a:themeElements>
    <a:clrScheme name="Elementai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ir">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ir">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242</TotalTime>
  <Words>806</Words>
  <Application>Microsoft Office PowerPoint</Application>
  <PresentationFormat>Diavoorstelling (4:3)</PresentationFormat>
  <Paragraphs>100</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Elementair</vt:lpstr>
      <vt:lpstr>De schakelklas</vt:lpstr>
      <vt:lpstr>Vooroordelen</vt:lpstr>
      <vt:lpstr>De schakelklas</vt:lpstr>
      <vt:lpstr>Waarom</vt:lpstr>
      <vt:lpstr>Wat gebeurt er?</vt:lpstr>
      <vt:lpstr>Uit de aanvraag</vt:lpstr>
      <vt:lpstr>Taal = meer dan  Technisch lezen, Begrijpend lezen en woordenschat</vt:lpstr>
      <vt:lpstr>De rol van de ouders</vt:lpstr>
      <vt:lpstr>Voor wie is de schakelklas?</vt:lpstr>
      <vt:lpstr>Succes van de schakelklas</vt:lpstr>
      <vt:lpstr>PowerPoint-presentatie</vt:lpstr>
      <vt:lpstr>PowerPoint-presentatie</vt:lpstr>
      <vt:lpstr>Vragen?</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schakelklas</dc:title>
  <dc:creator>Paula Hoonhout</dc:creator>
  <cp:lastModifiedBy>Paula Hoonhout</cp:lastModifiedBy>
  <cp:revision>29</cp:revision>
  <dcterms:created xsi:type="dcterms:W3CDTF">2012-07-09T06:48:37Z</dcterms:created>
  <dcterms:modified xsi:type="dcterms:W3CDTF">2015-06-11T09:41:20Z</dcterms:modified>
</cp:coreProperties>
</file>