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59" r:id="rId5"/>
    <p:sldId id="260" r:id="rId6"/>
    <p:sldId id="261" r:id="rId7"/>
    <p:sldId id="262" r:id="rId8"/>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252"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941911" y="1885951"/>
            <a:ext cx="6686549" cy="1697086"/>
          </a:xfrm>
        </p:spPr>
        <p:txBody>
          <a:bodyPr anchor="b">
            <a:normAutofit/>
          </a:bodyPr>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a:xfrm>
            <a:off x="1941911" y="3583036"/>
            <a:ext cx="6686549" cy="844712"/>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7" name="Freeform 6"/>
          <p:cNvSpPr/>
          <p:nvPr/>
        </p:nvSpPr>
        <p:spPr bwMode="auto">
          <a:xfrm>
            <a:off x="1" y="3242859"/>
            <a:ext cx="1308489" cy="583942"/>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1" y="3397156"/>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159578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1" y="457200"/>
            <a:ext cx="6686549" cy="2337780"/>
          </a:xfrm>
        </p:spPr>
        <p:txBody>
          <a:bodyPr anchor="ctr">
            <a:normAutofit/>
          </a:bodyPr>
          <a:lstStyle>
            <a:lvl1pPr algn="l">
              <a:defRPr sz="4800" b="0" cap="none"/>
            </a:lvl1pPr>
          </a:lstStyle>
          <a:p>
            <a:r>
              <a:rPr lang="nl-NL" smtClean="0"/>
              <a:t>Klik om de stijl te bewerken</a:t>
            </a:r>
            <a:endParaRPr lang="en-US" dirty="0"/>
          </a:p>
        </p:txBody>
      </p:sp>
      <p:sp>
        <p:nvSpPr>
          <p:cNvPr id="3" name="Text Placeholder 2"/>
          <p:cNvSpPr>
            <a:spLocks noGrp="1"/>
          </p:cNvSpPr>
          <p:nvPr>
            <p:ph type="body" idx="1"/>
          </p:nvPr>
        </p:nvSpPr>
        <p:spPr>
          <a:xfrm>
            <a:off x="1941911" y="3265535"/>
            <a:ext cx="6686549" cy="1166898"/>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1" y="2433105"/>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19995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137463" y="457200"/>
            <a:ext cx="6295445" cy="2171700"/>
          </a:xfrm>
        </p:spPr>
        <p:txBody>
          <a:bodyPr anchor="ctr">
            <a:normAutofit/>
          </a:bodyPr>
          <a:lstStyle>
            <a:lvl1pPr algn="l">
              <a:defRPr sz="4800" b="0" cap="none"/>
            </a:lvl1pPr>
          </a:lstStyle>
          <a:p>
            <a:r>
              <a:rPr lang="nl-NL" smtClean="0"/>
              <a:t>Klik om de stijl te bewerken</a:t>
            </a:r>
            <a:endParaRPr lang="en-US" dirty="0"/>
          </a:p>
        </p:txBody>
      </p:sp>
      <p:sp>
        <p:nvSpPr>
          <p:cNvPr id="13" name="Text Placeholder 9"/>
          <p:cNvSpPr>
            <a:spLocks noGrp="1"/>
          </p:cNvSpPr>
          <p:nvPr>
            <p:ph type="body" sz="quarter" idx="13"/>
          </p:nvPr>
        </p:nvSpPr>
        <p:spPr>
          <a:xfrm>
            <a:off x="2456259" y="2628900"/>
            <a:ext cx="5652416" cy="28575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1941911" y="3265535"/>
            <a:ext cx="6686549" cy="1166898"/>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11"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1" y="2433105"/>
            <a:ext cx="584825" cy="273844"/>
          </a:xfrm>
        </p:spPr>
        <p:txBody>
          <a:bodyPr/>
          <a:lstStyle/>
          <a:p>
            <a:fld id="{77A5176B-89EC-4CAF-AE9A-63329721BC83}" type="slidenum">
              <a:rPr lang="nl-NL" smtClean="0"/>
              <a:pPr/>
              <a:t>‹nr.›</a:t>
            </a:fld>
            <a:endParaRPr lang="nl-NL"/>
          </a:p>
        </p:txBody>
      </p:sp>
      <p:sp>
        <p:nvSpPr>
          <p:cNvPr id="14" name="TextBox 13"/>
          <p:cNvSpPr txBox="1"/>
          <p:nvPr/>
        </p:nvSpPr>
        <p:spPr>
          <a:xfrm>
            <a:off x="1850739" y="486004"/>
            <a:ext cx="457200" cy="438582"/>
          </a:xfrm>
          <a:prstGeom prst="rect">
            <a:avLst/>
          </a:prstGeom>
        </p:spPr>
        <p:txBody>
          <a:bodyPr vert="horz" lIns="91440" tIns="45720" rIns="91440" bIns="45720" rtlCol="0" anchor="ctr">
            <a:noAutofit/>
          </a:bodyPr>
          <a:lstStyle/>
          <a:p>
            <a:r>
              <a:rPr lang="en-US" sz="8000" dirty="0">
                <a:ln w="3175" cmpd="sng">
                  <a:noFill/>
                </a:ln>
                <a:solidFill>
                  <a:srgbClr val="E84C22"/>
                </a:solidFill>
                <a:latin typeface="Arial"/>
              </a:rPr>
              <a:t>“</a:t>
            </a:r>
          </a:p>
        </p:txBody>
      </p:sp>
      <p:sp>
        <p:nvSpPr>
          <p:cNvPr id="15" name="TextBox 14"/>
          <p:cNvSpPr txBox="1"/>
          <p:nvPr/>
        </p:nvSpPr>
        <p:spPr>
          <a:xfrm>
            <a:off x="8336139" y="2178980"/>
            <a:ext cx="457200" cy="438582"/>
          </a:xfrm>
          <a:prstGeom prst="rect">
            <a:avLst/>
          </a:prstGeom>
        </p:spPr>
        <p:txBody>
          <a:bodyPr vert="horz" lIns="91440" tIns="45720" rIns="91440" bIns="45720" rtlCol="0" anchor="ctr">
            <a:noAutofit/>
          </a:bodyPr>
          <a:lstStyle/>
          <a:p>
            <a:r>
              <a:rPr lang="en-US" sz="8000" dirty="0">
                <a:ln w="3175" cmpd="sng">
                  <a:noFill/>
                </a:ln>
                <a:solidFill>
                  <a:srgbClr val="E84C22"/>
                </a:solidFill>
                <a:latin typeface="Arial"/>
              </a:rPr>
              <a:t>”</a:t>
            </a:r>
          </a:p>
        </p:txBody>
      </p:sp>
    </p:spTree>
    <p:extLst>
      <p:ext uri="{BB962C8B-B14F-4D97-AF65-F5344CB8AC3E}">
        <p14:creationId xmlns:p14="http://schemas.microsoft.com/office/powerpoint/2010/main" val="905181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941910" y="1828801"/>
            <a:ext cx="6686550" cy="2043634"/>
          </a:xfrm>
        </p:spPr>
        <p:txBody>
          <a:bodyPr anchor="b">
            <a:normAutofit/>
          </a:bodyPr>
          <a:lstStyle>
            <a:lvl1pPr algn="l">
              <a:defRPr sz="4800" b="0"/>
            </a:lvl1pPr>
          </a:lstStyle>
          <a:p>
            <a:r>
              <a:rPr lang="nl-NL" smtClean="0"/>
              <a:t>Klik om de stijl te bewerken</a:t>
            </a:r>
            <a:endParaRPr lang="en-US" dirty="0"/>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9" name="Freeform 11"/>
          <p:cNvSpPr/>
          <p:nvPr/>
        </p:nvSpPr>
        <p:spPr bwMode="auto">
          <a:xfrm flipV="1">
            <a:off x="-3141" y="3683795"/>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3737316"/>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2156650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137463" y="457200"/>
            <a:ext cx="6295445" cy="2171700"/>
          </a:xfrm>
        </p:spPr>
        <p:txBody>
          <a:bodyPr anchor="ctr">
            <a:normAutofit/>
          </a:bodyPr>
          <a:lstStyle>
            <a:lvl1pPr algn="l">
              <a:defRPr sz="4800" b="0" cap="none"/>
            </a:lvl1pPr>
          </a:lstStyle>
          <a:p>
            <a:r>
              <a:rPr lang="nl-NL" smtClean="0"/>
              <a:t>Klik om de stijl te bewerken</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11" name="Freeform 11"/>
          <p:cNvSpPr/>
          <p:nvPr/>
        </p:nvSpPr>
        <p:spPr bwMode="auto">
          <a:xfrm flipV="1">
            <a:off x="-3141" y="3683795"/>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3737316"/>
            <a:ext cx="584825" cy="273844"/>
          </a:xfrm>
        </p:spPr>
        <p:txBody>
          <a:bodyPr/>
          <a:lstStyle/>
          <a:p>
            <a:fld id="{77A5176B-89EC-4CAF-AE9A-63329721BC83}" type="slidenum">
              <a:rPr lang="nl-NL" smtClean="0"/>
              <a:pPr/>
              <a:t>‹nr.›</a:t>
            </a:fld>
            <a:endParaRPr lang="nl-NL"/>
          </a:p>
        </p:txBody>
      </p:sp>
      <p:sp>
        <p:nvSpPr>
          <p:cNvPr id="17" name="TextBox 16"/>
          <p:cNvSpPr txBox="1"/>
          <p:nvPr/>
        </p:nvSpPr>
        <p:spPr>
          <a:xfrm>
            <a:off x="1850739" y="486004"/>
            <a:ext cx="457200" cy="438582"/>
          </a:xfrm>
          <a:prstGeom prst="rect">
            <a:avLst/>
          </a:prstGeom>
        </p:spPr>
        <p:txBody>
          <a:bodyPr vert="horz" lIns="91440" tIns="45720" rIns="91440" bIns="45720" rtlCol="0" anchor="ctr">
            <a:noAutofit/>
          </a:bodyPr>
          <a:lstStyle/>
          <a:p>
            <a:r>
              <a:rPr lang="en-US" sz="8000" dirty="0">
                <a:ln w="3175" cmpd="sng">
                  <a:noFill/>
                </a:ln>
                <a:solidFill>
                  <a:srgbClr val="E84C22"/>
                </a:solidFill>
                <a:latin typeface="Arial"/>
              </a:rPr>
              <a:t>“</a:t>
            </a:r>
          </a:p>
        </p:txBody>
      </p:sp>
      <p:sp>
        <p:nvSpPr>
          <p:cNvPr id="18" name="TextBox 17"/>
          <p:cNvSpPr txBox="1"/>
          <p:nvPr/>
        </p:nvSpPr>
        <p:spPr>
          <a:xfrm>
            <a:off x="8336139" y="2178980"/>
            <a:ext cx="457200" cy="438582"/>
          </a:xfrm>
          <a:prstGeom prst="rect">
            <a:avLst/>
          </a:prstGeom>
        </p:spPr>
        <p:txBody>
          <a:bodyPr vert="horz" lIns="91440" tIns="45720" rIns="91440" bIns="45720" rtlCol="0" anchor="ctr">
            <a:noAutofit/>
          </a:bodyPr>
          <a:lstStyle/>
          <a:p>
            <a:r>
              <a:rPr lang="en-US" sz="8000" dirty="0">
                <a:ln w="3175" cmpd="sng">
                  <a:noFill/>
                </a:ln>
                <a:solidFill>
                  <a:srgbClr val="E84C22"/>
                </a:solidFill>
                <a:latin typeface="Arial"/>
              </a:rPr>
              <a:t>”</a:t>
            </a:r>
          </a:p>
        </p:txBody>
      </p:sp>
    </p:spTree>
    <p:extLst>
      <p:ext uri="{BB962C8B-B14F-4D97-AF65-F5344CB8AC3E}">
        <p14:creationId xmlns:p14="http://schemas.microsoft.com/office/powerpoint/2010/main" val="618717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941911" y="470555"/>
            <a:ext cx="6686549" cy="2160015"/>
          </a:xfrm>
        </p:spPr>
        <p:txBody>
          <a:bodyPr anchor="ctr">
            <a:normAutofit/>
          </a:bodyPr>
          <a:lstStyle>
            <a:lvl1pPr algn="l">
              <a:defRPr sz="4800" b="0"/>
            </a:lvl1pPr>
          </a:lstStyle>
          <a:p>
            <a:r>
              <a:rPr lang="nl-NL" smtClean="0"/>
              <a:t>Klik om de stijl te bewerken</a:t>
            </a:r>
            <a:endParaRPr lang="en-US" dirty="0"/>
          </a:p>
        </p:txBody>
      </p:sp>
      <p:sp>
        <p:nvSpPr>
          <p:cNvPr id="21" name="Text Placeholder 9"/>
          <p:cNvSpPr>
            <a:spLocks noGrp="1"/>
          </p:cNvSpPr>
          <p:nvPr>
            <p:ph type="body" sz="quarter" idx="13"/>
          </p:nvPr>
        </p:nvSpPr>
        <p:spPr>
          <a:xfrm>
            <a:off x="1941909" y="3257550"/>
            <a:ext cx="6686550" cy="62865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4" name="Text Placeholder 3"/>
          <p:cNvSpPr>
            <a:spLocks noGrp="1"/>
          </p:cNvSpPr>
          <p:nvPr>
            <p:ph type="body" sz="half" idx="2"/>
          </p:nvPr>
        </p:nvSpPr>
        <p:spPr>
          <a:xfrm>
            <a:off x="1941910" y="3886200"/>
            <a:ext cx="6686550"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smtClean="0"/>
              <a:t>Klik om de modelstijlen te bewerken</a:t>
            </a:r>
          </a:p>
        </p:txBody>
      </p:sp>
      <p:sp>
        <p:nvSpPr>
          <p:cNvPr id="5" name="Date Placeholder 4"/>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9" name="Freeform 11"/>
          <p:cNvSpPr/>
          <p:nvPr/>
        </p:nvSpPr>
        <p:spPr bwMode="auto">
          <a:xfrm flipV="1">
            <a:off x="-3141" y="3683795"/>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3737316"/>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2879983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2445674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10" y="470555"/>
            <a:ext cx="1655701" cy="3962863"/>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1941909" y="470555"/>
            <a:ext cx="4857750" cy="39628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2740915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44695" y="468082"/>
            <a:ext cx="6683765" cy="960668"/>
          </a:xfrm>
        </p:spPr>
        <p:txBody>
          <a:bodyPr/>
          <a:lstStyle>
            <a:lvl1pPr>
              <a:defRPr baseline="0"/>
            </a:lvl1pPr>
          </a:lstStyle>
          <a:p>
            <a:r>
              <a:rPr lang="nl-NL" dirty="0" smtClean="0"/>
              <a:t>Klik o			de stijl te bewerken</a:t>
            </a:r>
            <a:endParaRPr lang="en-US" dirty="0"/>
          </a:p>
        </p:txBody>
      </p:sp>
      <p:sp>
        <p:nvSpPr>
          <p:cNvPr id="3" name="Content Placeholder 2"/>
          <p:cNvSpPr>
            <a:spLocks noGrp="1"/>
          </p:cNvSpPr>
          <p:nvPr>
            <p:ph idx="1"/>
          </p:nvPr>
        </p:nvSpPr>
        <p:spPr>
          <a:xfrm>
            <a:off x="1941909" y="1600200"/>
            <a:ext cx="6686550" cy="283321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r>
              <a:rPr lang="nl-NL" dirty="0" smtClean="0">
                <a:solidFill>
                  <a:prstClr val="black">
                    <a:tint val="75000"/>
                  </a:prstClr>
                </a:solidFill>
              </a:rPr>
              <a:t>22 april 2015</a:t>
            </a:r>
            <a:endParaRPr lang="nl-NL"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100">
                <a:latin typeface="Segoe Print" panose="02000600000000000000" pitchFamily="2" charset="0"/>
              </a:defRPr>
            </a:lvl1pPr>
          </a:lstStyle>
          <a:p>
            <a:r>
              <a:rPr lang="nl-NL" dirty="0" smtClean="0">
                <a:solidFill>
                  <a:prstClr val="black">
                    <a:tint val="75000"/>
                  </a:prstClr>
                </a:solidFill>
              </a:rPr>
              <a:t>Samen op reis om wijs te worden</a:t>
            </a:r>
            <a:endParaRPr lang="nl-NL" dirty="0">
              <a:solidFill>
                <a:prstClr val="black">
                  <a:tint val="75000"/>
                </a:prstClr>
              </a:solidFill>
            </a:endParaRPr>
          </a:p>
        </p:txBody>
      </p:sp>
      <p:sp>
        <p:nvSpPr>
          <p:cNvPr id="8"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endParaRPr lang="nl-NL" dirty="0"/>
          </a:p>
        </p:txBody>
      </p:sp>
      <p:pic>
        <p:nvPicPr>
          <p:cNvPr id="9" name="Picture 1" descr="Logo wereldwijs copy.jpg"/>
          <p:cNvPicPr/>
          <p:nvPr userDrawn="1"/>
        </p:nvPicPr>
        <p:blipFill>
          <a:blip r:embed="rId2" cstate="print"/>
          <a:srcRect l="6939" t="14205" r="14286" b="11364"/>
          <a:stretch>
            <a:fillRect/>
          </a:stretch>
        </p:blipFill>
        <p:spPr>
          <a:xfrm>
            <a:off x="1941910" y="451331"/>
            <a:ext cx="1286487" cy="994172"/>
          </a:xfrm>
          <a:prstGeom prst="rect">
            <a:avLst/>
          </a:prstGeom>
        </p:spPr>
      </p:pic>
    </p:spTree>
    <p:extLst>
      <p:ext uri="{BB962C8B-B14F-4D97-AF65-F5344CB8AC3E}">
        <p14:creationId xmlns:p14="http://schemas.microsoft.com/office/powerpoint/2010/main" val="418370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941911" y="1544063"/>
            <a:ext cx="6686549" cy="110160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941911" y="2647597"/>
            <a:ext cx="6686549" cy="6453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5" name="Footer Placeholder 4"/>
          <p:cNvSpPr>
            <a:spLocks noGrp="1"/>
          </p:cNvSpPr>
          <p:nvPr>
            <p:ph type="ftr" sz="quarter" idx="11"/>
          </p:nvPr>
        </p:nvSpPr>
        <p:spPr/>
        <p:txBody>
          <a:bodyPr/>
          <a:lstStyle/>
          <a:p>
            <a:endParaRPr lang="nl-NL">
              <a:solidFill>
                <a:prstClr val="black">
                  <a:tint val="75000"/>
                </a:prstClr>
              </a:solidFill>
            </a:endParaRPr>
          </a:p>
        </p:txBody>
      </p:sp>
      <p:sp>
        <p:nvSpPr>
          <p:cNvPr id="9" name="Freeform 11"/>
          <p:cNvSpPr/>
          <p:nvPr/>
        </p:nvSpPr>
        <p:spPr bwMode="auto">
          <a:xfrm flipV="1">
            <a:off x="-3141" y="238363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1" y="2433105"/>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2656222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941909" y="1600200"/>
            <a:ext cx="3235398" cy="28332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393060" y="1594666"/>
            <a:ext cx="3235398" cy="28332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10"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1" y="590838"/>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340204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2204531" y="1479527"/>
            <a:ext cx="2994549"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941909" y="1911725"/>
            <a:ext cx="3257170" cy="2515545"/>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29973" y="1477106"/>
            <a:ext cx="2999251"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375218" y="1909304"/>
            <a:ext cx="3254006" cy="2515545"/>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8" name="Footer Placeholder 7"/>
          <p:cNvSpPr>
            <a:spLocks noGrp="1"/>
          </p:cNvSpPr>
          <p:nvPr>
            <p:ph type="ftr" sz="quarter" idx="11"/>
          </p:nvPr>
        </p:nvSpPr>
        <p:spPr/>
        <p:txBody>
          <a:bodyPr/>
          <a:lstStyle/>
          <a:p>
            <a:endParaRPr lang="nl-NL">
              <a:solidFill>
                <a:prstClr val="black">
                  <a:tint val="75000"/>
                </a:prstClr>
              </a:solidFill>
            </a:endParaRPr>
          </a:p>
        </p:txBody>
      </p:sp>
      <p:sp>
        <p:nvSpPr>
          <p:cNvPr id="12"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1" y="590838"/>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2830616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4" name="Footer Placeholder 3"/>
          <p:cNvSpPr>
            <a:spLocks noGrp="1"/>
          </p:cNvSpPr>
          <p:nvPr>
            <p:ph type="ftr" sz="quarter" idx="11"/>
          </p:nvPr>
        </p:nvSpPr>
        <p:spPr/>
        <p:txBody>
          <a:bodyPr/>
          <a:lstStyle/>
          <a:p>
            <a:endParaRPr lang="nl-NL">
              <a:solidFill>
                <a:prstClr val="black">
                  <a:tint val="75000"/>
                </a:prstClr>
              </a:solidFill>
            </a:endParaRPr>
          </a:p>
        </p:txBody>
      </p:sp>
      <p:sp>
        <p:nvSpPr>
          <p:cNvPr id="7"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112994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3" name="Footer Placeholder 2"/>
          <p:cNvSpPr>
            <a:spLocks noGrp="1"/>
          </p:cNvSpPr>
          <p:nvPr>
            <p:ph type="ftr" sz="quarter" idx="11"/>
          </p:nvPr>
        </p:nvSpPr>
        <p:spPr/>
        <p:txBody>
          <a:bodyPr/>
          <a:lstStyle/>
          <a:p>
            <a:endParaRPr lang="nl-NL">
              <a:solidFill>
                <a:prstClr val="black">
                  <a:tint val="75000"/>
                </a:prstClr>
              </a:solidFill>
            </a:endParaRPr>
          </a:p>
        </p:txBody>
      </p:sp>
      <p:sp>
        <p:nvSpPr>
          <p:cNvPr id="6"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343996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1" y="334566"/>
            <a:ext cx="2628899" cy="732234"/>
          </a:xfrm>
        </p:spPr>
        <p:txBody>
          <a:bodyPr anchor="b"/>
          <a:lstStyle>
            <a:lvl1pPr algn="l">
              <a:defRPr sz="2000" b="0"/>
            </a:lvl1pPr>
          </a:lstStyle>
          <a:p>
            <a:r>
              <a:rPr lang="nl-NL" smtClean="0"/>
              <a:t>Klik om de stijl te bewerken</a:t>
            </a:r>
            <a:endParaRPr lang="en-US" dirty="0"/>
          </a:p>
        </p:txBody>
      </p:sp>
      <p:sp>
        <p:nvSpPr>
          <p:cNvPr id="3" name="Content Placeholder 2"/>
          <p:cNvSpPr>
            <a:spLocks noGrp="1"/>
          </p:cNvSpPr>
          <p:nvPr>
            <p:ph idx="1"/>
          </p:nvPr>
        </p:nvSpPr>
        <p:spPr>
          <a:xfrm>
            <a:off x="4742259" y="334567"/>
            <a:ext cx="3886200" cy="4061222"/>
          </a:xfrm>
        </p:spPr>
        <p:txBody>
          <a:bodyPr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941911" y="1198960"/>
            <a:ext cx="2628899" cy="31968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9" name="Freeform 11"/>
          <p:cNvSpPr/>
          <p:nvPr/>
        </p:nvSpPr>
        <p:spPr bwMode="auto">
          <a:xfrm flipV="1">
            <a:off x="-3141" y="535782"/>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4224281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941910" y="3600450"/>
            <a:ext cx="6686550" cy="425054"/>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941909" y="476224"/>
            <a:ext cx="6686550" cy="289122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941910" y="4025504"/>
            <a:ext cx="6686550" cy="37028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6" name="Footer Placeholder 5"/>
          <p:cNvSpPr>
            <a:spLocks noGrp="1"/>
          </p:cNvSpPr>
          <p:nvPr>
            <p:ph type="ftr" sz="quarter" idx="11"/>
          </p:nvPr>
        </p:nvSpPr>
        <p:spPr/>
        <p:txBody>
          <a:bodyPr/>
          <a:lstStyle/>
          <a:p>
            <a:endParaRPr lang="nl-NL">
              <a:solidFill>
                <a:prstClr val="black">
                  <a:tint val="75000"/>
                </a:prstClr>
              </a:solidFill>
            </a:endParaRPr>
          </a:p>
        </p:txBody>
      </p:sp>
      <p:sp>
        <p:nvSpPr>
          <p:cNvPr id="9" name="Freeform 11"/>
          <p:cNvSpPr/>
          <p:nvPr/>
        </p:nvSpPr>
        <p:spPr bwMode="auto">
          <a:xfrm flipV="1">
            <a:off x="-3141" y="3683795"/>
            <a:ext cx="1191395" cy="380473"/>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1" y="3737316"/>
            <a:ext cx="584825" cy="273844"/>
          </a:xfrm>
        </p:spPr>
        <p:txBody>
          <a:bodyPr/>
          <a:lstStyle/>
          <a:p>
            <a:fld id="{77A5176B-89EC-4CAF-AE9A-63329721BC83}" type="slidenum">
              <a:rPr lang="nl-NL" smtClean="0"/>
              <a:pPr/>
              <a:t>‹nr.›</a:t>
            </a:fld>
            <a:endParaRPr lang="nl-NL"/>
          </a:p>
        </p:txBody>
      </p:sp>
    </p:spTree>
    <p:extLst>
      <p:ext uri="{BB962C8B-B14F-4D97-AF65-F5344CB8AC3E}">
        <p14:creationId xmlns:p14="http://schemas.microsoft.com/office/powerpoint/2010/main" val="18255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171450"/>
            <a:ext cx="2138637" cy="4978971"/>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589"/>
            <a:ext cx="1767506" cy="514052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5" y="468082"/>
            <a:ext cx="6683765" cy="960668"/>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941909" y="1600200"/>
            <a:ext cx="6686550" cy="291465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771210" y="4597828"/>
            <a:ext cx="859712" cy="277797"/>
          </a:xfrm>
          <a:prstGeom prst="rect">
            <a:avLst/>
          </a:prstGeom>
        </p:spPr>
        <p:txBody>
          <a:bodyPr vert="horz" lIns="91440" tIns="45720" rIns="91440" bIns="45720" rtlCol="0" anchor="ctr"/>
          <a:lstStyle>
            <a:lvl1pPr algn="r">
              <a:defRPr sz="900">
                <a:solidFill>
                  <a:schemeClr val="tx1">
                    <a:tint val="75000"/>
                  </a:schemeClr>
                </a:solidFill>
              </a:defRPr>
            </a:lvl1pPr>
          </a:lstStyle>
          <a:p>
            <a:fld id="{5C0D61BC-81E1-482B-AE10-A459790AC066}" type="datetimeFigureOut">
              <a:rPr lang="nl-NL" smtClean="0">
                <a:solidFill>
                  <a:prstClr val="black">
                    <a:tint val="75000"/>
                  </a:prstClr>
                </a:solidFill>
              </a:rPr>
              <a:pPr/>
              <a:t>3-6-2015</a:t>
            </a:fld>
            <a:endParaRPr lang="nl-NL">
              <a:solidFill>
                <a:prstClr val="black">
                  <a:tint val="75000"/>
                </a:prstClr>
              </a:solidFill>
            </a:endParaRPr>
          </a:p>
        </p:txBody>
      </p:sp>
      <p:sp>
        <p:nvSpPr>
          <p:cNvPr id="5" name="Footer Placeholder 4"/>
          <p:cNvSpPr>
            <a:spLocks noGrp="1"/>
          </p:cNvSpPr>
          <p:nvPr>
            <p:ph type="ftr" sz="quarter" idx="3"/>
          </p:nvPr>
        </p:nvSpPr>
        <p:spPr>
          <a:xfrm>
            <a:off x="1941911" y="4601857"/>
            <a:ext cx="5714999"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solidFill>
                <a:prstClr val="black">
                  <a:tint val="75000"/>
                </a:prstClr>
              </a:solidFill>
            </a:endParaRPr>
          </a:p>
        </p:txBody>
      </p:sp>
      <p:sp>
        <p:nvSpPr>
          <p:cNvPr id="6" name="Slide Number Placeholder 5"/>
          <p:cNvSpPr>
            <a:spLocks noGrp="1"/>
          </p:cNvSpPr>
          <p:nvPr>
            <p:ph type="sldNum" sz="quarter" idx="4"/>
          </p:nvPr>
        </p:nvSpPr>
        <p:spPr bwMode="gray">
          <a:xfrm>
            <a:off x="398861" y="590838"/>
            <a:ext cx="584825" cy="273844"/>
          </a:xfrm>
          <a:prstGeom prst="rect">
            <a:avLst/>
          </a:prstGeom>
        </p:spPr>
        <p:txBody>
          <a:bodyPr vert="horz" lIns="91440" tIns="45720" rIns="91440" bIns="45720" rtlCol="0" anchor="ctr"/>
          <a:lstStyle>
            <a:lvl1pPr algn="r">
              <a:defRPr sz="2000">
                <a:solidFill>
                  <a:srgbClr val="FEFFFF"/>
                </a:solidFill>
              </a:defRPr>
            </a:lvl1pPr>
          </a:lstStyle>
          <a:p>
            <a:fld id="{77A5176B-89EC-4CAF-AE9A-63329721BC83}" type="slidenum">
              <a:rPr lang="nl-NL" smtClean="0"/>
              <a:pPr/>
              <a:t>‹nr.›</a:t>
            </a:fld>
            <a:endParaRPr lang="nl-NL"/>
          </a:p>
        </p:txBody>
      </p:sp>
    </p:spTree>
    <p:extLst>
      <p:ext uri="{BB962C8B-B14F-4D97-AF65-F5344CB8AC3E}">
        <p14:creationId xmlns:p14="http://schemas.microsoft.com/office/powerpoint/2010/main" val="772599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44695" y="468082"/>
            <a:ext cx="6587745" cy="951540"/>
          </a:xfrm>
        </p:spPr>
        <p:txBody>
          <a:bodyPr>
            <a:normAutofit fontScale="90000"/>
          </a:bodyPr>
          <a:lstStyle/>
          <a:p>
            <a:r>
              <a:rPr lang="nl-NL" dirty="0" smtClean="0"/>
              <a:t>			</a:t>
            </a:r>
            <a:r>
              <a:rPr lang="nl-NL" dirty="0" smtClean="0"/>
              <a:t>Vijf gelijke dagen model</a:t>
            </a:r>
            <a:r>
              <a:rPr lang="nl-NL" sz="3100" dirty="0" smtClean="0"/>
              <a:t>				</a:t>
            </a:r>
            <a:endParaRPr lang="nl-NL" sz="3100" dirty="0"/>
          </a:p>
        </p:txBody>
      </p:sp>
      <p:sp>
        <p:nvSpPr>
          <p:cNvPr id="3" name="Tijdelijke aanduiding voor inhoud 2"/>
          <p:cNvSpPr>
            <a:spLocks noGrp="1"/>
          </p:cNvSpPr>
          <p:nvPr>
            <p:ph idx="1"/>
          </p:nvPr>
        </p:nvSpPr>
        <p:spPr/>
        <p:txBody>
          <a:bodyPr>
            <a:normAutofit/>
          </a:bodyPr>
          <a:lstStyle/>
          <a:p>
            <a:r>
              <a:rPr lang="nl-NL" dirty="0" smtClean="0"/>
              <a:t>De praktijk</a:t>
            </a:r>
          </a:p>
          <a:p>
            <a:r>
              <a:rPr lang="nl-NL" dirty="0" smtClean="0"/>
              <a:t>Waarom?</a:t>
            </a:r>
            <a:endParaRPr lang="nl-NL" dirty="0" smtClean="0"/>
          </a:p>
          <a:p>
            <a:r>
              <a:rPr lang="nl-NL" dirty="0" smtClean="0"/>
              <a:t>Voordelen</a:t>
            </a:r>
          </a:p>
          <a:p>
            <a:r>
              <a:rPr lang="nl-NL" dirty="0" smtClean="0"/>
              <a:t>Nadelen</a:t>
            </a:r>
          </a:p>
          <a:p>
            <a:endParaRPr lang="nl-NL" dirty="0"/>
          </a:p>
        </p:txBody>
      </p:sp>
    </p:spTree>
    <p:extLst>
      <p:ext uri="{BB962C8B-B14F-4D97-AF65-F5344CB8AC3E}">
        <p14:creationId xmlns:p14="http://schemas.microsoft.com/office/powerpoint/2010/main" val="3833173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De praktijk</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Alle dagen van 8.30 (inloop 8.15) tot 14.00 continurooster=overblijf =gratis en verplicht</a:t>
            </a:r>
          </a:p>
          <a:p>
            <a:r>
              <a:rPr lang="nl-NL" dirty="0" smtClean="0"/>
              <a:t>Kleine pauze rond 10.00 uur ( zelfde als nu)</a:t>
            </a:r>
          </a:p>
          <a:p>
            <a:r>
              <a:rPr lang="nl-NL" dirty="0" smtClean="0"/>
              <a:t>Overblijfpauze rond 12.00 van half uur: eten onder leiding van eigen leerkracht, buitenspelen onder leiding van leerkrachten</a:t>
            </a:r>
          </a:p>
          <a:p>
            <a:pPr marL="0" indent="0">
              <a:buNone/>
            </a:pPr>
            <a:r>
              <a:rPr lang="nl-NL" dirty="0" smtClean="0"/>
              <a:t>Onderbouw: buiten spelen = 1 uur  daarna eten in de groep </a:t>
            </a:r>
            <a:r>
              <a:rPr lang="nl-NL" dirty="0" err="1" smtClean="0"/>
              <a:t>olv</a:t>
            </a:r>
            <a:r>
              <a:rPr lang="nl-NL" dirty="0" smtClean="0"/>
              <a:t> eigen leerkracht. Langzame eters kunnen afronden </a:t>
            </a:r>
            <a:r>
              <a:rPr lang="nl-NL" dirty="0" err="1" smtClean="0"/>
              <a:t>bijv</a:t>
            </a:r>
            <a:r>
              <a:rPr lang="nl-NL" dirty="0" smtClean="0"/>
              <a:t> bij voorlezen, nieuws uit de natuur kijken.</a:t>
            </a:r>
            <a:endParaRPr lang="nl-NL" dirty="0"/>
          </a:p>
        </p:txBody>
      </p:sp>
    </p:spTree>
    <p:extLst>
      <p:ext uri="{BB962C8B-B14F-4D97-AF65-F5344CB8AC3E}">
        <p14:creationId xmlns:p14="http://schemas.microsoft.com/office/powerpoint/2010/main" val="279783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de praktijk</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Leerlingen gaan per jaar net zoveel uren naar school als anders (rond 945-950 uur</a:t>
            </a:r>
            <a:r>
              <a:rPr lang="nl-NL" smtClean="0"/>
              <a:t>). </a:t>
            </a:r>
          </a:p>
          <a:p>
            <a:r>
              <a:rPr lang="nl-NL" dirty="0" smtClean="0"/>
              <a:t>Leerkrachten hebben recht op half uur pauze tussen 10.00 en 14.00.</a:t>
            </a:r>
          </a:p>
          <a:p>
            <a:r>
              <a:rPr lang="nl-NL" dirty="0" smtClean="0"/>
              <a:t>Bij buitenspelen kleine pauze komt er pleinwacht door directie en IB en helft leerkrachten (de andere helft 15 minuten pauze). Na buitenspelen hebben pleinwacht leerkrachten 15 minuten pauze. Directie en Ib-</a:t>
            </a:r>
            <a:r>
              <a:rPr lang="nl-NL" dirty="0" err="1" smtClean="0"/>
              <a:t>ers</a:t>
            </a:r>
            <a:r>
              <a:rPr lang="nl-NL" dirty="0" smtClean="0"/>
              <a:t> verzorgen onderwijsactiviteit (voorlezen, jeugdjournaal kijken </a:t>
            </a:r>
            <a:r>
              <a:rPr lang="nl-NL" dirty="0" err="1" smtClean="0"/>
              <a:t>etc</a:t>
            </a:r>
            <a:r>
              <a:rPr lang="nl-NL" dirty="0" smtClean="0"/>
              <a:t>)bij midden- en bovenbouw.</a:t>
            </a:r>
          </a:p>
          <a:p>
            <a:r>
              <a:rPr lang="nl-NL" dirty="0" smtClean="0"/>
              <a:t>Zelfde systeem bij buitenspelen overblijf midden- en bovenbouw</a:t>
            </a:r>
          </a:p>
          <a:p>
            <a:r>
              <a:rPr lang="nl-NL" dirty="0" smtClean="0"/>
              <a:t>Onderbouw 1 uur buiten spelen. Om beurten half uur pauze. Onderwijsassistenten zijn extra voor ondersteuning.</a:t>
            </a:r>
            <a:endParaRPr lang="nl-NL" dirty="0"/>
          </a:p>
        </p:txBody>
      </p:sp>
    </p:spTree>
    <p:extLst>
      <p:ext uri="{BB962C8B-B14F-4D97-AF65-F5344CB8AC3E}">
        <p14:creationId xmlns:p14="http://schemas.microsoft.com/office/powerpoint/2010/main" val="3537388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Na 14.00 uur 									mogelijkheden</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Het aanbod van de NSA: Naschoolse activiteiten georganiseerd vanuit de Brede School: Wereldwijs, Bijlmerdrie en Samenspel. </a:t>
            </a:r>
          </a:p>
          <a:p>
            <a:r>
              <a:rPr lang="nl-NL" dirty="0" smtClean="0"/>
              <a:t>Het aanbod van de NSO: naschoolse opvang. Vaste partners: Partout: villa </a:t>
            </a:r>
            <a:r>
              <a:rPr lang="nl-NL" dirty="0" err="1" smtClean="0"/>
              <a:t>topido</a:t>
            </a:r>
            <a:r>
              <a:rPr lang="nl-NL" dirty="0" smtClean="0"/>
              <a:t>, Joesboef (tegen betaling)</a:t>
            </a:r>
          </a:p>
          <a:p>
            <a:r>
              <a:rPr lang="nl-NL" dirty="0" smtClean="0"/>
              <a:t>Het aanbod van Kidsmixfood: activiteit 4 dagen per week tussen 14.00 en 15.00 tegen betaling</a:t>
            </a:r>
          </a:p>
          <a:p>
            <a:r>
              <a:rPr lang="nl-NL" dirty="0" smtClean="0"/>
              <a:t>Ander nieuw aanbod vanuit brede school, </a:t>
            </a:r>
            <a:r>
              <a:rPr lang="nl-NL" dirty="0" err="1" smtClean="0"/>
              <a:t>Swazoom</a:t>
            </a:r>
            <a:r>
              <a:rPr lang="nl-NL" dirty="0" smtClean="0"/>
              <a:t>, sportbuurtwerk: nog te ontwikkelen…..</a:t>
            </a:r>
            <a:endParaRPr lang="nl-NL" dirty="0"/>
          </a:p>
        </p:txBody>
      </p:sp>
    </p:spTree>
    <p:extLst>
      <p:ext uri="{BB962C8B-B14F-4D97-AF65-F5344CB8AC3E}">
        <p14:creationId xmlns:p14="http://schemas.microsoft.com/office/powerpoint/2010/main" val="38576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Waarom vijf gelijke 						dagen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Past heel goed bij de nieuwe cao onderwijs. Kansen van de nieuwe cao: * overlegmodel en * 8 uur per dag werken </a:t>
            </a:r>
          </a:p>
          <a:p>
            <a:r>
              <a:rPr lang="nl-NL" dirty="0" smtClean="0">
                <a:solidFill>
                  <a:prstClr val="black">
                    <a:lumMod val="75000"/>
                    <a:lumOff val="25000"/>
                  </a:prstClr>
                </a:solidFill>
              </a:rPr>
              <a:t>Pedagogische </a:t>
            </a:r>
            <a:r>
              <a:rPr lang="nl-NL" dirty="0">
                <a:solidFill>
                  <a:prstClr val="black">
                    <a:lumMod val="75000"/>
                    <a:lumOff val="25000"/>
                  </a:prstClr>
                </a:solidFill>
              </a:rPr>
              <a:t>onrust op de dag kan eindelijk worden aangepakt. </a:t>
            </a:r>
          </a:p>
          <a:p>
            <a:pPr lvl="0">
              <a:buClr>
                <a:srgbClr val="E84C22"/>
              </a:buClr>
            </a:pPr>
            <a:r>
              <a:rPr lang="nl-NL" dirty="0">
                <a:solidFill>
                  <a:prstClr val="black">
                    <a:lumMod val="75000"/>
                    <a:lumOff val="25000"/>
                  </a:prstClr>
                </a:solidFill>
              </a:rPr>
              <a:t>Leerkrachten en leerlingen hebben elke dag hetzelfde ritme</a:t>
            </a:r>
          </a:p>
          <a:p>
            <a:pPr lvl="0">
              <a:buClr>
                <a:srgbClr val="E84C22"/>
              </a:buClr>
            </a:pPr>
            <a:r>
              <a:rPr lang="nl-NL" dirty="0">
                <a:solidFill>
                  <a:prstClr val="black">
                    <a:lumMod val="75000"/>
                    <a:lumOff val="25000"/>
                  </a:prstClr>
                </a:solidFill>
              </a:rPr>
              <a:t>Efficiënt spreiden van werkzaamheden na schooltijd door 8 uur per dag (ook woensdag)</a:t>
            </a:r>
          </a:p>
          <a:p>
            <a:pPr lvl="0">
              <a:buClr>
                <a:srgbClr val="E84C22"/>
              </a:buClr>
            </a:pPr>
            <a:r>
              <a:rPr lang="nl-NL" dirty="0">
                <a:solidFill>
                  <a:prstClr val="black">
                    <a:lumMod val="75000"/>
                    <a:lumOff val="25000"/>
                  </a:prstClr>
                </a:solidFill>
              </a:rPr>
              <a:t>Elke dag 0,2, deeltijders makkelijker inzetbaar </a:t>
            </a:r>
            <a:r>
              <a:rPr lang="nl-NL" dirty="0" err="1">
                <a:solidFill>
                  <a:prstClr val="black">
                    <a:lumMod val="75000"/>
                    <a:lumOff val="25000"/>
                  </a:prstClr>
                </a:solidFill>
              </a:rPr>
              <a:t>etc</a:t>
            </a:r>
            <a:endParaRPr lang="nl-NL" dirty="0">
              <a:solidFill>
                <a:prstClr val="black">
                  <a:lumMod val="75000"/>
                  <a:lumOff val="25000"/>
                </a:prstClr>
              </a:solidFill>
            </a:endParaRPr>
          </a:p>
          <a:p>
            <a:pPr marL="0" lvl="0" indent="0">
              <a:buClr>
                <a:srgbClr val="E84C22"/>
              </a:buClr>
              <a:buNone/>
            </a:pPr>
            <a:endParaRPr lang="nl-NL" dirty="0">
              <a:solidFill>
                <a:prstClr val="black">
                  <a:lumMod val="75000"/>
                  <a:lumOff val="25000"/>
                </a:prstClr>
              </a:solidFill>
            </a:endParaRPr>
          </a:p>
          <a:p>
            <a:endParaRPr lang="nl-NL" dirty="0" smtClean="0"/>
          </a:p>
        </p:txBody>
      </p:sp>
    </p:spTree>
    <p:extLst>
      <p:ext uri="{BB962C8B-B14F-4D97-AF65-F5344CB8AC3E}">
        <p14:creationId xmlns:p14="http://schemas.microsoft.com/office/powerpoint/2010/main" val="3274001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Voordelen</a:t>
            </a:r>
            <a:endParaRPr lang="nl-NL" dirty="0"/>
          </a:p>
        </p:txBody>
      </p:sp>
      <p:sp>
        <p:nvSpPr>
          <p:cNvPr id="3" name="Tijdelijke aanduiding voor inhoud 2"/>
          <p:cNvSpPr>
            <a:spLocks noGrp="1"/>
          </p:cNvSpPr>
          <p:nvPr>
            <p:ph idx="1"/>
          </p:nvPr>
        </p:nvSpPr>
        <p:spPr/>
        <p:txBody>
          <a:bodyPr>
            <a:normAutofit fontScale="77500" lnSpcReduction="20000"/>
          </a:bodyPr>
          <a:lstStyle/>
          <a:p>
            <a:pPr lvl="0">
              <a:buClr>
                <a:srgbClr val="E84C22"/>
              </a:buClr>
            </a:pPr>
            <a:r>
              <a:rPr lang="nl-NL" dirty="0">
                <a:solidFill>
                  <a:prstClr val="black">
                    <a:lumMod val="75000"/>
                    <a:lumOff val="25000"/>
                  </a:prstClr>
                </a:solidFill>
              </a:rPr>
              <a:t>Probleem TSO opgelost: voor leerkrachten en leerlingen zeer belangrijk:</a:t>
            </a:r>
          </a:p>
          <a:p>
            <a:pPr marL="0" lvl="0" indent="0">
              <a:buClr>
                <a:srgbClr val="E84C22"/>
              </a:buClr>
              <a:buNone/>
            </a:pPr>
            <a:r>
              <a:rPr lang="nl-NL" dirty="0">
                <a:solidFill>
                  <a:prstClr val="black">
                    <a:lumMod val="75000"/>
                    <a:lumOff val="25000"/>
                  </a:prstClr>
                </a:solidFill>
              </a:rPr>
              <a:t>Pedagogische rust! (blijkt ook uit de </a:t>
            </a:r>
            <a:r>
              <a:rPr lang="nl-NL" dirty="0" smtClean="0">
                <a:solidFill>
                  <a:prstClr val="black">
                    <a:lumMod val="75000"/>
                    <a:lumOff val="25000"/>
                  </a:prstClr>
                </a:solidFill>
              </a:rPr>
              <a:t>kwaliteitsmonitor en bevragen van onze leerlingen)</a:t>
            </a:r>
            <a:endParaRPr lang="nl-NL" dirty="0">
              <a:solidFill>
                <a:prstClr val="black">
                  <a:lumMod val="75000"/>
                  <a:lumOff val="25000"/>
                </a:prstClr>
              </a:solidFill>
            </a:endParaRPr>
          </a:p>
          <a:p>
            <a:pPr marL="0" lvl="0" indent="0">
              <a:buClr>
                <a:srgbClr val="E84C22"/>
              </a:buClr>
              <a:buNone/>
            </a:pPr>
            <a:r>
              <a:rPr lang="nl-NL" dirty="0">
                <a:solidFill>
                  <a:prstClr val="black">
                    <a:lumMod val="75000"/>
                    <a:lumOff val="25000"/>
                  </a:prstClr>
                </a:solidFill>
              </a:rPr>
              <a:t>Ook ouders bij de eerdere ouderraadpleging vinden dit belangrijk.</a:t>
            </a:r>
          </a:p>
          <a:p>
            <a:pPr lvl="0">
              <a:buClr>
                <a:srgbClr val="E84C22"/>
              </a:buClr>
            </a:pPr>
            <a:r>
              <a:rPr lang="nl-NL" dirty="0">
                <a:solidFill>
                  <a:prstClr val="black">
                    <a:lumMod val="75000"/>
                    <a:lumOff val="25000"/>
                  </a:prstClr>
                </a:solidFill>
              </a:rPr>
              <a:t>Met de nieuwe cao is dit te financieren want 930 uur kan worden losgelaten. </a:t>
            </a:r>
          </a:p>
          <a:p>
            <a:pPr lvl="0">
              <a:buClr>
                <a:srgbClr val="E84C22"/>
              </a:buClr>
            </a:pPr>
            <a:r>
              <a:rPr lang="nl-NL" dirty="0">
                <a:solidFill>
                  <a:prstClr val="black">
                    <a:lumMod val="75000"/>
                    <a:lumOff val="25000"/>
                  </a:prstClr>
                </a:solidFill>
              </a:rPr>
              <a:t>Gelijkmatig ritme voor iedereen: leerlingen, ouders en leerkrachten</a:t>
            </a:r>
          </a:p>
          <a:p>
            <a:pPr lvl="0">
              <a:buClr>
                <a:srgbClr val="E84C22"/>
              </a:buClr>
            </a:pPr>
            <a:r>
              <a:rPr lang="nl-NL" dirty="0">
                <a:solidFill>
                  <a:prstClr val="black">
                    <a:lumMod val="75000"/>
                    <a:lumOff val="25000"/>
                  </a:prstClr>
                </a:solidFill>
              </a:rPr>
              <a:t>Werkdrukvermindering door gelijkmatige spreiding in de week. Dit model doet het meest recht aan de geest van de cao</a:t>
            </a:r>
            <a:r>
              <a:rPr lang="nl-NL" dirty="0" smtClean="0">
                <a:solidFill>
                  <a:prstClr val="black">
                    <a:lumMod val="75000"/>
                    <a:lumOff val="25000"/>
                  </a:prstClr>
                </a:solidFill>
              </a:rPr>
              <a:t>.</a:t>
            </a:r>
          </a:p>
          <a:p>
            <a:pPr lvl="0">
              <a:buClr>
                <a:srgbClr val="E84C22"/>
              </a:buClr>
            </a:pPr>
            <a:r>
              <a:rPr lang="nl-NL" dirty="0" smtClean="0">
                <a:solidFill>
                  <a:prstClr val="black">
                    <a:lumMod val="75000"/>
                    <a:lumOff val="25000"/>
                  </a:prstClr>
                </a:solidFill>
              </a:rPr>
              <a:t>Meer mogelijkheden voor aanbod na 14.00 op alle dagen in de week.  (sportbuurtwerk bijvoorbeeld)</a:t>
            </a:r>
            <a:endParaRPr lang="nl-NL" dirty="0"/>
          </a:p>
        </p:txBody>
      </p:sp>
    </p:spTree>
    <p:extLst>
      <p:ext uri="{BB962C8B-B14F-4D97-AF65-F5344CB8AC3E}">
        <p14:creationId xmlns:p14="http://schemas.microsoft.com/office/powerpoint/2010/main" val="257554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			Nadelen</a:t>
            </a:r>
            <a:endParaRPr lang="nl-NL" dirty="0"/>
          </a:p>
        </p:txBody>
      </p:sp>
      <p:sp>
        <p:nvSpPr>
          <p:cNvPr id="3" name="Tijdelijke aanduiding voor inhoud 2"/>
          <p:cNvSpPr>
            <a:spLocks noGrp="1"/>
          </p:cNvSpPr>
          <p:nvPr>
            <p:ph idx="1"/>
          </p:nvPr>
        </p:nvSpPr>
        <p:spPr/>
        <p:txBody>
          <a:bodyPr/>
          <a:lstStyle/>
          <a:p>
            <a:r>
              <a:rPr lang="nl-NL" dirty="0" smtClean="0"/>
              <a:t>Verdwijnen vrije woensdagmiddag</a:t>
            </a:r>
          </a:p>
          <a:p>
            <a:r>
              <a:rPr lang="nl-NL" dirty="0" smtClean="0"/>
              <a:t>Geen vrij moment om tussendoor naar huis te gaan (overigens maakt 88% van de leerlingen nu gebruik van de TSO)</a:t>
            </a:r>
          </a:p>
          <a:p>
            <a:r>
              <a:rPr lang="nl-NL" dirty="0" smtClean="0"/>
              <a:t>Lange ruk: blijft het onderwijs net zo efficiënt? </a:t>
            </a:r>
          </a:p>
          <a:p>
            <a:r>
              <a:rPr lang="nl-NL" dirty="0" smtClean="0"/>
              <a:t>Kosten hoger voor ouders bij gebruik NSO vanaf 14.00</a:t>
            </a:r>
          </a:p>
          <a:p>
            <a:r>
              <a:rPr lang="nl-NL" dirty="0" smtClean="0"/>
              <a:t>Mogelijk veranderen werkritme ouders</a:t>
            </a:r>
          </a:p>
          <a:p>
            <a:endParaRPr lang="nl-NL" dirty="0"/>
          </a:p>
        </p:txBody>
      </p:sp>
    </p:spTree>
    <p:extLst>
      <p:ext uri="{BB962C8B-B14F-4D97-AF65-F5344CB8AC3E}">
        <p14:creationId xmlns:p14="http://schemas.microsoft.com/office/powerpoint/2010/main" val="3041104265"/>
      </p:ext>
    </p:extLst>
  </p:cSld>
  <p:clrMapOvr>
    <a:masterClrMapping/>
  </p:clrMapOvr>
</p:sld>
</file>

<file path=ppt/theme/theme1.xml><?xml version="1.0" encoding="utf-8"?>
<a:theme xmlns:a="http://schemas.openxmlformats.org/drawingml/2006/main" name="Sliert">
  <a:themeElements>
    <a:clrScheme name="Roodoranj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Slier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ert">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154</TotalTime>
  <Words>466</Words>
  <Application>Microsoft Office PowerPoint</Application>
  <PresentationFormat>Diavoorstelling (16:9)</PresentationFormat>
  <Paragraphs>41</Paragraphs>
  <Slides>7</Slides>
  <Notes>0</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Sliert</vt:lpstr>
      <vt:lpstr>   Vijf gelijke dagen model    </vt:lpstr>
      <vt:lpstr>    De praktijk</vt:lpstr>
      <vt:lpstr>    de praktijk</vt:lpstr>
      <vt:lpstr>   Na 14.00 uur          mogelijkheden</vt:lpstr>
      <vt:lpstr>   Waarom vijf gelijke       dagen</vt:lpstr>
      <vt:lpstr>   Voordelen</vt:lpstr>
      <vt:lpstr>   Nadelen</vt:lpstr>
    </vt:vector>
  </TitlesOfParts>
  <Company>Systeembeheer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Aanleiding voor deieuweCAO</dc:title>
  <dc:creator>Paula Hoonhout</dc:creator>
  <cp:lastModifiedBy>Paula Hoonhout</cp:lastModifiedBy>
  <cp:revision>8</cp:revision>
  <dcterms:created xsi:type="dcterms:W3CDTF">2015-06-03T08:16:56Z</dcterms:created>
  <dcterms:modified xsi:type="dcterms:W3CDTF">2015-06-03T10:51:45Z</dcterms:modified>
</cp:coreProperties>
</file>