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71" r:id="rId14"/>
    <p:sldId id="268" r:id="rId15"/>
    <p:sldId id="269"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68E0D1-5C9D-4279-9C5E-071319A50FB3}" type="datetimeFigureOut">
              <a:rPr lang="nl-NL" smtClean="0"/>
              <a:pPr/>
              <a:t>11-06-2013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7B2565-28C0-4172-ADC7-3041D0600D72}"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Onderzoek naar krimp is gedaan. Veel tussentijdse uitstroom </a:t>
            </a:r>
            <a:r>
              <a:rPr lang="nl-NL" baseline="0" dirty="0" smtClean="0"/>
              <a:t> naar andere basisscholen en emigratie. Instroom van jonge kinderen is hetzelfde gebleven</a:t>
            </a:r>
            <a:endParaRPr lang="nl-NL" dirty="0"/>
          </a:p>
        </p:txBody>
      </p:sp>
      <p:sp>
        <p:nvSpPr>
          <p:cNvPr id="4" name="Tijdelijke aanduiding voor dianummer 3"/>
          <p:cNvSpPr>
            <a:spLocks noGrp="1"/>
          </p:cNvSpPr>
          <p:nvPr>
            <p:ph type="sldNum" sz="quarter" idx="10"/>
          </p:nvPr>
        </p:nvSpPr>
        <p:spPr/>
        <p:txBody>
          <a:bodyPr/>
          <a:lstStyle/>
          <a:p>
            <a:fld id="{CA7B2565-28C0-4172-ADC7-3041D0600D72}" type="slidenum">
              <a:rPr lang="nl-NL" smtClean="0"/>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Selectiecriteria: rekenen</a:t>
            </a:r>
            <a:r>
              <a:rPr lang="nl-NL" baseline="0" dirty="0" smtClean="0"/>
              <a:t> zwak/sterk, taal zwak/sterk taakgericht zwak/sterk, jongen/meisje/ doublures/ sociaal </a:t>
            </a:r>
            <a:r>
              <a:rPr lang="nl-NL" baseline="0" dirty="0" err="1" smtClean="0"/>
              <a:t>compentent</a:t>
            </a:r>
            <a:endParaRPr lang="nl-NL" dirty="0"/>
          </a:p>
        </p:txBody>
      </p:sp>
      <p:sp>
        <p:nvSpPr>
          <p:cNvPr id="4" name="Tijdelijke aanduiding voor dianummer 3"/>
          <p:cNvSpPr>
            <a:spLocks noGrp="1"/>
          </p:cNvSpPr>
          <p:nvPr>
            <p:ph type="sldNum" sz="quarter" idx="10"/>
          </p:nvPr>
        </p:nvSpPr>
        <p:spPr/>
        <p:txBody>
          <a:bodyPr/>
          <a:lstStyle/>
          <a:p>
            <a:fld id="{CA7B2565-28C0-4172-ADC7-3041D0600D72}" type="slidenum">
              <a:rPr lang="nl-NL" smtClean="0"/>
              <a:pPr/>
              <a:t>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Er zijn basisscholen</a:t>
            </a:r>
            <a:r>
              <a:rPr lang="nl-NL" baseline="0" dirty="0" smtClean="0"/>
              <a:t> die geen combinatieklassen hebben maar alleen bewust kiezen voor een 2/3 combinatie om bovengenoemde redenen.</a:t>
            </a:r>
            <a:endParaRPr lang="nl-NL" dirty="0"/>
          </a:p>
        </p:txBody>
      </p:sp>
      <p:sp>
        <p:nvSpPr>
          <p:cNvPr id="4" name="Tijdelijke aanduiding voor dianummer 3"/>
          <p:cNvSpPr>
            <a:spLocks noGrp="1"/>
          </p:cNvSpPr>
          <p:nvPr>
            <p:ph type="sldNum" sz="quarter" idx="10"/>
          </p:nvPr>
        </p:nvSpPr>
        <p:spPr/>
        <p:txBody>
          <a:bodyPr/>
          <a:lstStyle/>
          <a:p>
            <a:fld id="{CA7B2565-28C0-4172-ADC7-3041D0600D72}" type="slidenum">
              <a:rPr lang="nl-NL" smtClean="0"/>
              <a:pPr/>
              <a:t>13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CAC797-019B-447B-A8B2-E779A1362A19}" type="datetimeFigureOut">
              <a:rPr lang="nl-NL" smtClean="0"/>
              <a:pPr/>
              <a:t>11-06-2013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457344-0B54-4CED-B729-95DBF9C20A3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AC797-019B-447B-A8B2-E779A1362A19}" type="datetimeFigureOut">
              <a:rPr lang="nl-NL" smtClean="0"/>
              <a:pPr/>
              <a:t>11-06-2013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57344-0B54-4CED-B729-95DBF9C20A3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Combinatiegroepen?</a:t>
            </a:r>
            <a:endParaRPr lang="nl-NL" dirty="0"/>
          </a:p>
        </p:txBody>
      </p:sp>
      <p:sp>
        <p:nvSpPr>
          <p:cNvPr id="3" name="Ondertitel 2"/>
          <p:cNvSpPr>
            <a:spLocks noGrp="1"/>
          </p:cNvSpPr>
          <p:nvPr>
            <p:ph type="subTitle" idx="1"/>
          </p:nvPr>
        </p:nvSpPr>
        <p:spPr/>
        <p:txBody>
          <a:bodyPr/>
          <a:lstStyle/>
          <a:p>
            <a:r>
              <a:rPr lang="nl-NL" dirty="0" smtClean="0"/>
              <a:t>Achtergrond bij de combinatiegroepen op Wereldwijs</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868478"/>
          </a:xfrm>
        </p:spPr>
        <p:txBody>
          <a:bodyPr>
            <a:normAutofit/>
          </a:bodyPr>
          <a:lstStyle/>
          <a:p>
            <a:r>
              <a:rPr lang="nl-NL" sz="2400" dirty="0" smtClean="0"/>
              <a:t>                                           </a:t>
            </a:r>
            <a:r>
              <a:rPr lang="nl-NL" sz="3600" dirty="0" smtClean="0"/>
              <a:t>Onderzoek naar combinatieklassen</a:t>
            </a:r>
            <a:endParaRPr lang="nl-NL" sz="3600" dirty="0"/>
          </a:p>
        </p:txBody>
      </p:sp>
      <p:sp>
        <p:nvSpPr>
          <p:cNvPr id="3" name="Tijdelijke aanduiding voor inhoud 2"/>
          <p:cNvSpPr>
            <a:spLocks noGrp="1"/>
          </p:cNvSpPr>
          <p:nvPr>
            <p:ph idx="1"/>
          </p:nvPr>
        </p:nvSpPr>
        <p:spPr/>
        <p:txBody>
          <a:bodyPr>
            <a:normAutofit fontScale="47500" lnSpcReduction="20000"/>
          </a:bodyPr>
          <a:lstStyle/>
          <a:p>
            <a:endParaRPr lang="nl-NL" i="1" dirty="0" smtClean="0"/>
          </a:p>
          <a:p>
            <a:pPr>
              <a:buNone/>
            </a:pPr>
            <a:endParaRPr lang="nl-NL" i="1" dirty="0" smtClean="0"/>
          </a:p>
          <a:p>
            <a:r>
              <a:rPr lang="nl-NL" sz="4200" i="1" dirty="0" smtClean="0"/>
              <a:t>Onderzoek heeft uitgewezen dat combinatieklassen niet minder effectief zijn voor de leerresultaten van kinderen dan enkele groepen. Ook wordt het welbevinden van kinderen niet negatief beïnvloed. Wel is van belang dat de leerkracht beschikt over goede instructievaardigheden en een effectief klassenmanagement. </a:t>
            </a:r>
          </a:p>
          <a:p>
            <a:endParaRPr lang="nl-NL" sz="4200" i="1" dirty="0" smtClean="0"/>
          </a:p>
          <a:p>
            <a:r>
              <a:rPr lang="nl-NL" i="1" dirty="0" smtClean="0"/>
              <a:t>Op Wereldwijs hebben we inmiddels heel wat jaren ervaring met het werken aan goed klassenmanagement en effectieve instructie ( KBA). Ook hebben de leerkrachten daarvoor door de jaren heen diverse scholingstrajecten gevolgd. Mede op basis van de uitslag van het laatste inspectiebezoek, kunnen we zeggen dat deze zaken bij ons op school goed in orde zijn. Verder zijn er jaarlijks nascholingen voor de leerkrachten waarbij instructie op verschillende niveaus centraal staan. </a:t>
            </a:r>
          </a:p>
          <a:p>
            <a:endParaRPr lang="nl-NL" i="1" dirty="0" smtClean="0"/>
          </a:p>
          <a:p>
            <a:r>
              <a:rPr lang="nl-NL" i="1" dirty="0" smtClean="0"/>
              <a:t>Alle leerkrachten worden doorlopend </a:t>
            </a:r>
            <a:r>
              <a:rPr lang="nl-NL" i="1" dirty="0" err="1" smtClean="0"/>
              <a:t>gecoached</a:t>
            </a:r>
            <a:r>
              <a:rPr lang="nl-NL" i="1" dirty="0" smtClean="0"/>
              <a:t>.</a:t>
            </a:r>
          </a:p>
          <a:p>
            <a:endParaRPr lang="nl-NL" i="1" dirty="0" smtClean="0"/>
          </a:p>
          <a:p>
            <a:r>
              <a:rPr lang="nl-NL" i="1" dirty="0" smtClean="0"/>
              <a:t>Conclusie: Wereldwijs heeft de voorwaarden voor het hebben van combinatiegroepen dik op orde!</a:t>
            </a:r>
          </a:p>
          <a:p>
            <a:endParaRPr lang="nl-NL" dirty="0" smtClean="0"/>
          </a:p>
          <a:p>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643173" cy="18573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5728"/>
            <a:ext cx="8229600" cy="1285884"/>
          </a:xfrm>
        </p:spPr>
        <p:txBody>
          <a:bodyPr>
            <a:normAutofit/>
          </a:bodyPr>
          <a:lstStyle/>
          <a:p>
            <a:r>
              <a:rPr lang="nl-NL" dirty="0" smtClean="0"/>
              <a:t>Positieve effecten?</a:t>
            </a:r>
            <a:endParaRPr lang="nl-NL" dirty="0"/>
          </a:p>
        </p:txBody>
      </p:sp>
      <p:sp>
        <p:nvSpPr>
          <p:cNvPr id="3" name="Tijdelijke aanduiding voor inhoud 2"/>
          <p:cNvSpPr>
            <a:spLocks noGrp="1"/>
          </p:cNvSpPr>
          <p:nvPr>
            <p:ph idx="1"/>
          </p:nvPr>
        </p:nvSpPr>
        <p:spPr/>
        <p:txBody>
          <a:bodyPr>
            <a:normAutofit/>
          </a:bodyPr>
          <a:lstStyle/>
          <a:p>
            <a:pPr>
              <a:buNone/>
            </a:pPr>
            <a:endParaRPr lang="nl-NL" sz="2400" i="1" dirty="0" smtClean="0"/>
          </a:p>
          <a:p>
            <a:r>
              <a:rPr lang="nl-NL" sz="2400" i="1" dirty="0" smtClean="0"/>
              <a:t>Het zitten in een combinatiegroep leert kinderen al jong om te gaan met verschillen (in leeftijden, prestaties en gedrag). Ook vraagt een combinatieklas enige mate van zelfstandigheid en verantwoordelijkheid van de leerlingen. Op Wereldwijs worden de kinderen daarmee al jong in aanraking gebracht d.m.v. het werken met het planbord/weektaak en het stoplichtmodel. Dit wordt richting de bovenbouw langzaam steeds meer uitgebreid. </a:t>
            </a:r>
          </a:p>
          <a:p>
            <a:endParaRPr lang="nl-NL" sz="2400" dirty="0" smtClean="0"/>
          </a:p>
          <a:p>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428859" cy="200023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bewust kiezen voor 2/3</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Al jaren ervaren we een kloof tussen groep 2 en 3. Er is een te grote overgang van de speelse benadering in groep 2 naar de </a:t>
            </a:r>
            <a:r>
              <a:rPr lang="nl-NL" dirty="0" smtClean="0"/>
              <a:t>meer klassikal</a:t>
            </a:r>
            <a:r>
              <a:rPr lang="nl-NL" dirty="0" smtClean="0"/>
              <a:t>e </a:t>
            </a:r>
            <a:r>
              <a:rPr lang="nl-NL" dirty="0" smtClean="0"/>
              <a:t>benadering </a:t>
            </a:r>
            <a:r>
              <a:rPr lang="nl-NL" dirty="0" smtClean="0"/>
              <a:t>in groep 3.</a:t>
            </a:r>
          </a:p>
          <a:p>
            <a:r>
              <a:rPr lang="nl-NL" dirty="0" smtClean="0"/>
              <a:t>Inspectie heeft kritiek dat het leeraanbod in groep 2 onvoldoende aansluit bij dat van groep 3 en andersom. Het denken vanuit doorgaande leerlijnen is hiervoor zeer belangrijk.</a:t>
            </a:r>
          </a:p>
          <a:p>
            <a:r>
              <a:rPr lang="nl-NL" dirty="0" smtClean="0"/>
              <a:t>Spel is leidend: 4 tot 8 jarigen leren door te spelen, dus veel uitdagende hoeken en mogelijkheid tot ontdekkend leren. </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1" y="1"/>
            <a:ext cx="2214546" cy="150017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Visie voor groep 2/3</a:t>
            </a:r>
            <a:endParaRPr lang="nl-NL" dirty="0"/>
          </a:p>
        </p:txBody>
      </p:sp>
      <p:sp>
        <p:nvSpPr>
          <p:cNvPr id="3" name="Tijdelijke aanduiding voor inhoud 2"/>
          <p:cNvSpPr>
            <a:spLocks noGrp="1"/>
          </p:cNvSpPr>
          <p:nvPr>
            <p:ph idx="1"/>
          </p:nvPr>
        </p:nvSpPr>
        <p:spPr/>
        <p:txBody>
          <a:bodyPr>
            <a:normAutofit/>
          </a:bodyPr>
          <a:lstStyle/>
          <a:p>
            <a:r>
              <a:rPr lang="nl-NL" sz="2000" dirty="0" smtClean="0"/>
              <a:t>De overgang van 2 naar 3 verloopt minder statisch (speelse groep 3 leerling kan nog vaker spelen, de snelle groep 2 leerling wordt voldoende uitgedaagd)</a:t>
            </a:r>
          </a:p>
          <a:p>
            <a:r>
              <a:rPr lang="nl-NL" sz="2000" dirty="0" smtClean="0"/>
              <a:t>Groep 2 leerling krijgt goede voorbereiding.</a:t>
            </a:r>
          </a:p>
          <a:p>
            <a:r>
              <a:rPr lang="nl-NL" sz="2000" dirty="0" smtClean="0"/>
              <a:t>Uit onderzoek blijkt dat de scores van groep 3 kinderen hoger zijn in de combi 2/3 dan een gewone groep 3!!!!</a:t>
            </a:r>
          </a:p>
          <a:p>
            <a:r>
              <a:rPr lang="nl-NL" sz="2000" dirty="0" smtClean="0"/>
              <a:t>Het biedt meer mogelijkheden voor het individuele kind; er kan meer maatwerk worden gegeven</a:t>
            </a:r>
          </a:p>
          <a:p>
            <a:r>
              <a:rPr lang="nl-NL" sz="2000" dirty="0" smtClean="0"/>
              <a:t>Kinderen zijn minder </a:t>
            </a:r>
            <a:r>
              <a:rPr lang="nl-NL" sz="2000" dirty="0" err="1" smtClean="0"/>
              <a:t>faalangstig</a:t>
            </a:r>
            <a:r>
              <a:rPr lang="nl-NL" sz="2000" dirty="0" smtClean="0"/>
              <a:t>  in groep 3</a:t>
            </a:r>
          </a:p>
          <a:p>
            <a:r>
              <a:rPr lang="nl-NL" sz="2000" dirty="0" smtClean="0"/>
              <a:t>De 2/3 wordt als 1 groep gezien (dus niet voortdurend afsplitsen van een van beide groepen) de lees/schrijfactiviteiten worden aan de totale groep 2/3 aangeboden. Verwerking is natuurlijk gedifferentieerd en minder verplicht voor groep 2.</a:t>
            </a:r>
            <a:endParaRPr lang="nl-NL" sz="2000" dirty="0"/>
          </a:p>
        </p:txBody>
      </p:sp>
      <p:pic>
        <p:nvPicPr>
          <p:cNvPr id="4" name="Afbeelding 3" descr="E:\Bao Wereldwijs\Administratie\Logo wereldwijs copy.jpg"/>
          <p:cNvPicPr/>
          <p:nvPr/>
        </p:nvPicPr>
        <p:blipFill>
          <a:blip r:embed="rId3" cstate="print"/>
          <a:srcRect/>
          <a:stretch>
            <a:fillRect/>
          </a:stretch>
        </p:blipFill>
        <p:spPr bwMode="auto">
          <a:xfrm>
            <a:off x="1" y="1"/>
            <a:ext cx="2214546" cy="150017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97040"/>
          </a:xfrm>
        </p:spPr>
        <p:txBody>
          <a:bodyPr>
            <a:normAutofit/>
          </a:bodyPr>
          <a:lstStyle/>
          <a:p>
            <a:r>
              <a:rPr lang="nl-NL" dirty="0" smtClean="0"/>
              <a:t>                       </a:t>
            </a:r>
            <a:r>
              <a:rPr lang="nl-NL" sz="3600" dirty="0" smtClean="0"/>
              <a:t>Onze leerkrachten zien het als uitdaging! U ook?</a:t>
            </a:r>
            <a:endParaRPr lang="nl-NL" sz="3600" dirty="0"/>
          </a:p>
        </p:txBody>
      </p:sp>
      <p:sp>
        <p:nvSpPr>
          <p:cNvPr id="3" name="Tijdelijke aanduiding voor inhoud 2"/>
          <p:cNvSpPr>
            <a:spLocks noGrp="1"/>
          </p:cNvSpPr>
          <p:nvPr>
            <p:ph idx="1"/>
          </p:nvPr>
        </p:nvSpPr>
        <p:spPr/>
        <p:txBody>
          <a:bodyPr>
            <a:normAutofit fontScale="85000" lnSpcReduction="20000"/>
          </a:bodyPr>
          <a:lstStyle/>
          <a:p>
            <a:endParaRPr lang="nl-NL" dirty="0" smtClean="0"/>
          </a:p>
          <a:p>
            <a:endParaRPr lang="nl-NL" dirty="0"/>
          </a:p>
          <a:p>
            <a:pPr>
              <a:buNone/>
            </a:pPr>
            <a:r>
              <a:rPr lang="nl-NL" dirty="0" smtClean="0"/>
              <a:t>Als het je lukt om problemen om te zetten in uitdagingen, kan het werken in combinatieklassen extra kansen bieden. </a:t>
            </a:r>
          </a:p>
          <a:p>
            <a:pPr>
              <a:buNone/>
            </a:pPr>
            <a:r>
              <a:rPr lang="nl-NL" dirty="0" smtClean="0"/>
              <a:t>Het vraagt doelgericht lesgeven in combinatie met persoonlijke effectiviteit. Dat leidt tot mooie effecten, niet alleen op het gebied van meetbare opbrengsten. </a:t>
            </a:r>
          </a:p>
          <a:p>
            <a:pPr>
              <a:buNone/>
            </a:pPr>
            <a:r>
              <a:rPr lang="nl-NL" dirty="0" smtClean="0"/>
              <a:t>Wie durft de uitdaging aan om bijvoorbeeld minder methodevolgend te werken, nog meer interactie te bevorderen en te benutten, leerlijnen en doelen te leren kennen en ze te vertalen naar activiteiten?</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1" y="1"/>
            <a:ext cx="2428860" cy="185736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68346"/>
          </a:xfrm>
        </p:spPr>
        <p:txBody>
          <a:bodyPr>
            <a:normAutofit fontScale="90000"/>
          </a:bodyPr>
          <a:lstStyle/>
          <a:p>
            <a:r>
              <a:rPr lang="nl-NL" dirty="0" smtClean="0"/>
              <a:t>                       Onze visie en combinatieklassen</a:t>
            </a:r>
            <a:endParaRPr lang="nl-NL" dirty="0"/>
          </a:p>
        </p:txBody>
      </p:sp>
      <p:sp>
        <p:nvSpPr>
          <p:cNvPr id="3" name="Tijdelijke aanduiding voor inhoud 2"/>
          <p:cNvSpPr>
            <a:spLocks noGrp="1"/>
          </p:cNvSpPr>
          <p:nvPr>
            <p:ph idx="1"/>
          </p:nvPr>
        </p:nvSpPr>
        <p:spPr/>
        <p:txBody>
          <a:bodyPr>
            <a:normAutofit fontScale="47500" lnSpcReduction="20000"/>
          </a:bodyPr>
          <a:lstStyle/>
          <a:p>
            <a:pPr>
              <a:buNone/>
            </a:pPr>
            <a:r>
              <a:rPr lang="nl-NL" b="1" i="1" dirty="0" smtClean="0"/>
              <a:t>Het motto van onze school: Samen op reis om wijs te worden dan gaat er een wereld voor je open!</a:t>
            </a:r>
          </a:p>
          <a:p>
            <a:pPr>
              <a:buNone/>
            </a:pPr>
            <a:r>
              <a:rPr lang="nl-NL" dirty="0" smtClean="0"/>
              <a:t>OBS Wereldwijs is een school waar de volgende waarden gelden:</a:t>
            </a:r>
          </a:p>
          <a:p>
            <a:pPr>
              <a:buNone/>
            </a:pPr>
            <a:endParaRPr lang="nl-NL" dirty="0" smtClean="0"/>
          </a:p>
          <a:p>
            <a:pPr lvl="0"/>
            <a:r>
              <a:rPr lang="nl-NL" i="1" dirty="0" smtClean="0"/>
              <a:t>Elk kind is uniek.</a:t>
            </a:r>
            <a:endParaRPr lang="nl-NL" dirty="0" smtClean="0"/>
          </a:p>
          <a:p>
            <a:pPr lvl="0"/>
            <a:r>
              <a:rPr lang="nl-NL" i="1" dirty="0" smtClean="0"/>
              <a:t>Leerlingen zijn medeverantwoordelijk voor hun eigen leerproces.</a:t>
            </a:r>
            <a:endParaRPr lang="nl-NL" dirty="0" smtClean="0"/>
          </a:p>
          <a:p>
            <a:pPr lvl="0"/>
            <a:r>
              <a:rPr lang="nl-NL" i="1" dirty="0" smtClean="0"/>
              <a:t>Leerkrachten zijn professionals. Zij kunnen sturen en/of begeleiden waar dat noodzakelijk is bij het leerproces van leerlingen.</a:t>
            </a:r>
            <a:endParaRPr lang="nl-NL" dirty="0" smtClean="0"/>
          </a:p>
          <a:p>
            <a:pPr lvl="0"/>
            <a:r>
              <a:rPr lang="nl-NL" i="1" dirty="0" smtClean="0"/>
              <a:t>Talenten van leerlingen, leerkrachten en ouders benutten en de voorwaarden hiervoor scheppen.</a:t>
            </a:r>
            <a:endParaRPr lang="nl-NL" dirty="0" smtClean="0"/>
          </a:p>
          <a:p>
            <a:pPr lvl="0"/>
            <a:r>
              <a:rPr lang="nl-NL" i="1" dirty="0" smtClean="0"/>
              <a:t>Plezier in (samen) leren bij alle betrokkenen in de school</a:t>
            </a:r>
            <a:endParaRPr lang="nl-NL" dirty="0" smtClean="0"/>
          </a:p>
          <a:p>
            <a:pPr lvl="0"/>
            <a:r>
              <a:rPr lang="nl-NL" i="1" dirty="0" smtClean="0"/>
              <a:t>Een school waar ontwikkeling voor iedereen voorop staat. We geloven in kwaliteiten en dat leren altijd mogelijk is. We hebben hoge verwachtingen.</a:t>
            </a:r>
            <a:endParaRPr lang="nl-NL" dirty="0" smtClean="0"/>
          </a:p>
          <a:p>
            <a:pPr lvl="0"/>
            <a:r>
              <a:rPr lang="nl-NL" i="1" dirty="0" smtClean="0"/>
              <a:t>Een school waar eisen en doelen gesteld worden aan iedereen.  We leggen hier verantwoording over af naar elkaar en naar onze partners en zijn ons bewust van onze relatie met onze </a:t>
            </a:r>
            <a:r>
              <a:rPr lang="nl-NL" i="1" dirty="0" err="1" smtClean="0"/>
              <a:t>stakeholders</a:t>
            </a:r>
            <a:r>
              <a:rPr lang="nl-NL" i="1" dirty="0" smtClean="0"/>
              <a:t>.</a:t>
            </a:r>
            <a:endParaRPr lang="nl-NL" dirty="0" smtClean="0"/>
          </a:p>
          <a:p>
            <a:pPr lvl="0"/>
            <a:r>
              <a:rPr lang="nl-NL" i="1" dirty="0" smtClean="0"/>
              <a:t>Een school waar iedereen zich veilig voelt en waar er een sociale verbondenheid is met alle partners. Daar zijn we trots op.</a:t>
            </a:r>
            <a:endParaRPr lang="nl-NL" dirty="0" smtClean="0"/>
          </a:p>
          <a:p>
            <a:pPr>
              <a:buNone/>
            </a:pPr>
            <a:endParaRPr lang="nl-NL" dirty="0" smtClean="0"/>
          </a:p>
          <a:p>
            <a:r>
              <a:rPr lang="nl-NL" dirty="0" smtClean="0"/>
              <a:t>Conclusie:</a:t>
            </a:r>
          </a:p>
          <a:p>
            <a:pPr>
              <a:buNone/>
            </a:pPr>
            <a:r>
              <a:rPr lang="nl-NL" dirty="0" smtClean="0"/>
              <a:t>Combinatieklassen passen goed bij onze nieuwe visie. Het hoeft niet maar kan wel.</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357421" cy="150017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Krimp</a:t>
            </a:r>
            <a:endParaRPr lang="nl-NL" dirty="0"/>
          </a:p>
        </p:txBody>
      </p:sp>
      <p:sp>
        <p:nvSpPr>
          <p:cNvPr id="3" name="Tijdelijke aanduiding voor inhoud 2"/>
          <p:cNvSpPr>
            <a:spLocks noGrp="1"/>
          </p:cNvSpPr>
          <p:nvPr>
            <p:ph idx="1"/>
          </p:nvPr>
        </p:nvSpPr>
        <p:spPr/>
        <p:txBody>
          <a:bodyPr>
            <a:normAutofit/>
          </a:bodyPr>
          <a:lstStyle/>
          <a:p>
            <a:r>
              <a:rPr lang="nl-NL" dirty="0" smtClean="0"/>
              <a:t>Financiering nieuwe schooljaar is gebaseerd op 1 oktober leerlingentelling van vorig schooljaar dus 301 leerling (1okt 2012) voor 2013-2014 </a:t>
            </a:r>
          </a:p>
          <a:p>
            <a:r>
              <a:rPr lang="nl-NL" dirty="0" smtClean="0"/>
              <a:t>In 2010-11: 30 leerlingen </a:t>
            </a:r>
            <a:r>
              <a:rPr lang="nl-NL" dirty="0" smtClean="0"/>
              <a:t>verloren.</a:t>
            </a:r>
            <a:endParaRPr lang="nl-NL" dirty="0" smtClean="0"/>
          </a:p>
          <a:p>
            <a:r>
              <a:rPr lang="nl-NL" dirty="0" smtClean="0"/>
              <a:t>In 2011-2012:  20 leerlingen verloren.</a:t>
            </a:r>
          </a:p>
          <a:p>
            <a:r>
              <a:rPr lang="nl-NL" dirty="0" smtClean="0"/>
              <a:t>In 2012-2013 waarschijnlijk stabilisatie….</a:t>
            </a:r>
          </a:p>
          <a:p>
            <a:r>
              <a:rPr lang="nl-NL" dirty="0" smtClean="0"/>
              <a:t>Totaal 50 leerlingen verloren dus forse krimp!</a:t>
            </a:r>
          </a:p>
        </p:txBody>
      </p:sp>
      <p:pic>
        <p:nvPicPr>
          <p:cNvPr id="4" name="Afbeelding 3" descr="E:\Bao Wereldwijs\Administratie\Logo wereldwijs copy.jpg"/>
          <p:cNvPicPr/>
          <p:nvPr/>
        </p:nvPicPr>
        <p:blipFill>
          <a:blip r:embed="rId3" cstate="print"/>
          <a:srcRect/>
          <a:stretch>
            <a:fillRect/>
          </a:stretch>
        </p:blipFill>
        <p:spPr bwMode="auto">
          <a:xfrm>
            <a:off x="1" y="1"/>
            <a:ext cx="2571736" cy="15716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Gevolg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Geld voor 15,6 </a:t>
            </a:r>
            <a:r>
              <a:rPr lang="nl-NL" dirty="0" err="1" smtClean="0"/>
              <a:t>fte</a:t>
            </a:r>
            <a:endParaRPr lang="nl-NL" dirty="0" smtClean="0"/>
          </a:p>
          <a:p>
            <a:r>
              <a:rPr lang="nl-NL" dirty="0" smtClean="0"/>
              <a:t>Subsidie (schakelklas, brede school </a:t>
            </a:r>
            <a:r>
              <a:rPr lang="nl-NL" dirty="0" err="1" smtClean="0"/>
              <a:t>etc</a:t>
            </a:r>
            <a:r>
              <a:rPr lang="nl-NL" dirty="0" smtClean="0"/>
              <a:t>) 2,6 </a:t>
            </a:r>
            <a:r>
              <a:rPr lang="nl-NL" dirty="0" err="1" smtClean="0"/>
              <a:t>fte</a:t>
            </a:r>
            <a:endParaRPr lang="nl-NL" dirty="0" smtClean="0"/>
          </a:p>
          <a:p>
            <a:r>
              <a:rPr lang="nl-NL" dirty="0" smtClean="0"/>
              <a:t>Samen is dat 18,2 </a:t>
            </a:r>
            <a:r>
              <a:rPr lang="nl-NL" dirty="0" err="1" smtClean="0"/>
              <a:t>fte</a:t>
            </a:r>
            <a:r>
              <a:rPr lang="nl-NL" dirty="0" smtClean="0"/>
              <a:t> om de formatie mee te maken.  (1 </a:t>
            </a:r>
            <a:r>
              <a:rPr lang="nl-NL" dirty="0" err="1" smtClean="0"/>
              <a:t>fte</a:t>
            </a:r>
            <a:r>
              <a:rPr lang="nl-NL" dirty="0" smtClean="0"/>
              <a:t> = </a:t>
            </a:r>
            <a:r>
              <a:rPr lang="nl-NL" dirty="0" err="1" smtClean="0"/>
              <a:t>wtf</a:t>
            </a:r>
            <a:r>
              <a:rPr lang="nl-NL" dirty="0" smtClean="0"/>
              <a:t> 1 voor leerkracht)</a:t>
            </a:r>
          </a:p>
          <a:p>
            <a:r>
              <a:rPr lang="nl-NL" dirty="0" err="1" smtClean="0"/>
              <a:t>Concierge</a:t>
            </a:r>
            <a:r>
              <a:rPr lang="nl-NL" dirty="0" smtClean="0"/>
              <a:t> of directeur telt </a:t>
            </a:r>
            <a:r>
              <a:rPr lang="nl-NL" dirty="0" err="1" smtClean="0"/>
              <a:t>bijv</a:t>
            </a:r>
            <a:r>
              <a:rPr lang="nl-NL" dirty="0" smtClean="0"/>
              <a:t> als 0,6 of 1,2, gebaseerd op het salaris van een leerkracht.</a:t>
            </a:r>
          </a:p>
          <a:p>
            <a:endParaRPr lang="nl-NL" dirty="0"/>
          </a:p>
        </p:txBody>
      </p:sp>
      <p:pic>
        <p:nvPicPr>
          <p:cNvPr id="5" name="Afbeelding 4" descr="E:\Bao Wereldwijs\Administratie\Logo wereldwijs copy.jpg"/>
          <p:cNvPicPr/>
          <p:nvPr/>
        </p:nvPicPr>
        <p:blipFill>
          <a:blip r:embed="rId2" cstate="print"/>
          <a:srcRect/>
          <a:stretch>
            <a:fillRect/>
          </a:stretch>
        </p:blipFill>
        <p:spPr bwMode="auto">
          <a:xfrm>
            <a:off x="0" y="0"/>
            <a:ext cx="2786049" cy="207167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Aantal klassen</a:t>
            </a:r>
            <a:endParaRPr lang="nl-NL" dirty="0"/>
          </a:p>
        </p:txBody>
      </p:sp>
      <p:sp>
        <p:nvSpPr>
          <p:cNvPr id="3" name="Tijdelijke aanduiding voor inhoud 2"/>
          <p:cNvSpPr>
            <a:spLocks noGrp="1"/>
          </p:cNvSpPr>
          <p:nvPr>
            <p:ph idx="1"/>
          </p:nvPr>
        </p:nvSpPr>
        <p:spPr/>
        <p:txBody>
          <a:bodyPr>
            <a:normAutofit/>
          </a:bodyPr>
          <a:lstStyle/>
          <a:p>
            <a:endParaRPr lang="nl-NL" dirty="0" smtClean="0"/>
          </a:p>
          <a:p>
            <a:r>
              <a:rPr lang="nl-NL" dirty="0" smtClean="0"/>
              <a:t>300 leerlingen: 25 per klas (hier is de financiering op gebaseerd) = 12 groepen</a:t>
            </a:r>
            <a:endParaRPr lang="nl-NL" dirty="0"/>
          </a:p>
          <a:p>
            <a:r>
              <a:rPr lang="nl-NL" dirty="0" smtClean="0"/>
              <a:t>We hebben er nu 15. We moeten dus terug naar 12 groepen. Het streven is nu om 13 groepen te houden maar eigenlijk is dat dus 1 teveel.</a:t>
            </a:r>
          </a:p>
          <a:p>
            <a:r>
              <a:rPr lang="nl-NL" dirty="0" smtClean="0"/>
              <a:t>Gevolg= combinatiegroepen</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400" dirty="0" smtClean="0"/>
              <a:t>Zo ziet het volgende jaar eruit.</a:t>
            </a:r>
            <a:endParaRPr lang="nl-NL" sz="2400" dirty="0"/>
          </a:p>
        </p:txBody>
      </p:sp>
      <p:sp>
        <p:nvSpPr>
          <p:cNvPr id="3" name="Tijdelijke aanduiding voor inhoud 2"/>
          <p:cNvSpPr>
            <a:spLocks noGrp="1"/>
          </p:cNvSpPr>
          <p:nvPr>
            <p:ph idx="1"/>
          </p:nvPr>
        </p:nvSpPr>
        <p:spPr>
          <a:xfrm>
            <a:off x="457200" y="2000240"/>
            <a:ext cx="8229600" cy="4500594"/>
          </a:xfrm>
        </p:spPr>
        <p:txBody>
          <a:bodyPr>
            <a:normAutofit fontScale="92500" lnSpcReduction="20000"/>
          </a:bodyPr>
          <a:lstStyle/>
          <a:p>
            <a:r>
              <a:rPr lang="nl-NL" dirty="0" smtClean="0">
                <a:solidFill>
                  <a:srgbClr val="FF0000"/>
                </a:solidFill>
              </a:rPr>
              <a:t>3 x 1/2 </a:t>
            </a:r>
            <a:r>
              <a:rPr lang="nl-NL" dirty="0" smtClean="0"/>
              <a:t>combinatie</a:t>
            </a:r>
          </a:p>
          <a:p>
            <a:r>
              <a:rPr lang="nl-NL" dirty="0" smtClean="0">
                <a:solidFill>
                  <a:srgbClr val="FF0000"/>
                </a:solidFill>
              </a:rPr>
              <a:t>Groep 2/3</a:t>
            </a:r>
            <a:r>
              <a:rPr lang="nl-NL" dirty="0" smtClean="0"/>
              <a:t>, (10/15 </a:t>
            </a:r>
            <a:r>
              <a:rPr lang="nl-NL" dirty="0" err="1" smtClean="0"/>
              <a:t>ll-en</a:t>
            </a:r>
            <a:r>
              <a:rPr lang="nl-NL" dirty="0" smtClean="0"/>
              <a:t>)</a:t>
            </a:r>
          </a:p>
          <a:p>
            <a:r>
              <a:rPr lang="nl-NL" dirty="0" smtClean="0">
                <a:solidFill>
                  <a:srgbClr val="FF0000"/>
                </a:solidFill>
              </a:rPr>
              <a:t>Groep 3</a:t>
            </a:r>
            <a:r>
              <a:rPr lang="nl-NL" dirty="0" smtClean="0"/>
              <a:t> (25 </a:t>
            </a:r>
            <a:r>
              <a:rPr lang="nl-NL" dirty="0" err="1" smtClean="0"/>
              <a:t>ll-en</a:t>
            </a:r>
            <a:r>
              <a:rPr lang="nl-NL" dirty="0" smtClean="0"/>
              <a:t>) totaal dus 40 </a:t>
            </a:r>
            <a:r>
              <a:rPr lang="nl-NL" dirty="0" err="1" smtClean="0"/>
              <a:t>ll-en</a:t>
            </a:r>
            <a:r>
              <a:rPr lang="nl-NL" dirty="0" smtClean="0"/>
              <a:t> groep 3</a:t>
            </a:r>
          </a:p>
          <a:p>
            <a:r>
              <a:rPr lang="nl-NL" dirty="0" smtClean="0">
                <a:solidFill>
                  <a:srgbClr val="FF0000"/>
                </a:solidFill>
              </a:rPr>
              <a:t>2 x groep 4 </a:t>
            </a:r>
            <a:r>
              <a:rPr lang="nl-NL" dirty="0" smtClean="0"/>
              <a:t>(2 x 22 </a:t>
            </a:r>
            <a:r>
              <a:rPr lang="nl-NL" dirty="0" err="1" smtClean="0"/>
              <a:t>ll</a:t>
            </a:r>
            <a:r>
              <a:rPr lang="nl-NL" dirty="0" smtClean="0"/>
              <a:t>) totaal dus 44 </a:t>
            </a:r>
            <a:r>
              <a:rPr lang="nl-NL" dirty="0" err="1" smtClean="0"/>
              <a:t>ll</a:t>
            </a:r>
            <a:r>
              <a:rPr lang="nl-NL" dirty="0" smtClean="0"/>
              <a:t> groep 4</a:t>
            </a:r>
          </a:p>
          <a:p>
            <a:r>
              <a:rPr lang="nl-NL" dirty="0" smtClean="0">
                <a:solidFill>
                  <a:srgbClr val="FF0000"/>
                </a:solidFill>
              </a:rPr>
              <a:t>2 x groep 5 </a:t>
            </a:r>
            <a:r>
              <a:rPr lang="nl-NL" dirty="0" smtClean="0"/>
              <a:t>(waarvan 1 schakelklas 16/25 = 41 </a:t>
            </a:r>
            <a:r>
              <a:rPr lang="nl-NL" dirty="0" err="1" smtClean="0"/>
              <a:t>ll</a:t>
            </a:r>
            <a:r>
              <a:rPr lang="nl-NL" dirty="0" smtClean="0"/>
              <a:t> groep 5)</a:t>
            </a:r>
          </a:p>
          <a:p>
            <a:r>
              <a:rPr lang="nl-NL" dirty="0" smtClean="0">
                <a:solidFill>
                  <a:srgbClr val="FF0000"/>
                </a:solidFill>
              </a:rPr>
              <a:t>Groep 6 </a:t>
            </a:r>
            <a:r>
              <a:rPr lang="nl-NL" dirty="0" smtClean="0"/>
              <a:t>(26)</a:t>
            </a:r>
          </a:p>
          <a:p>
            <a:r>
              <a:rPr lang="nl-NL" dirty="0" smtClean="0">
                <a:solidFill>
                  <a:srgbClr val="FF0000"/>
                </a:solidFill>
              </a:rPr>
              <a:t>Groep 6/7 </a:t>
            </a:r>
            <a:r>
              <a:rPr lang="nl-NL" dirty="0" smtClean="0"/>
              <a:t>(14/12) totaal 41 </a:t>
            </a:r>
            <a:r>
              <a:rPr lang="nl-NL" dirty="0" err="1" smtClean="0"/>
              <a:t>ll</a:t>
            </a:r>
            <a:r>
              <a:rPr lang="nl-NL" dirty="0" smtClean="0"/>
              <a:t> groep 6</a:t>
            </a:r>
          </a:p>
          <a:p>
            <a:r>
              <a:rPr lang="nl-NL" dirty="0" smtClean="0">
                <a:solidFill>
                  <a:srgbClr val="FF0000"/>
                </a:solidFill>
              </a:rPr>
              <a:t>Groep 7/8 </a:t>
            </a:r>
            <a:r>
              <a:rPr lang="nl-NL" dirty="0" smtClean="0"/>
              <a:t>(12/14) totaal 26 </a:t>
            </a:r>
            <a:r>
              <a:rPr lang="nl-NL" dirty="0" err="1" smtClean="0"/>
              <a:t>ll</a:t>
            </a:r>
            <a:r>
              <a:rPr lang="nl-NL" dirty="0" smtClean="0"/>
              <a:t> groep 7</a:t>
            </a:r>
          </a:p>
          <a:p>
            <a:r>
              <a:rPr lang="nl-NL" dirty="0" smtClean="0">
                <a:solidFill>
                  <a:srgbClr val="FF0000"/>
                </a:solidFill>
              </a:rPr>
              <a:t>Groep 8</a:t>
            </a:r>
            <a:r>
              <a:rPr lang="nl-NL" dirty="0" smtClean="0"/>
              <a:t> ( 26 of 27) totaal 40/41 </a:t>
            </a:r>
            <a:r>
              <a:rPr lang="nl-NL" dirty="0" err="1" smtClean="0"/>
              <a:t>ll</a:t>
            </a:r>
            <a:r>
              <a:rPr lang="nl-NL" dirty="0" smtClean="0"/>
              <a:t> groep 8</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726130"/>
          </a:xfrm>
        </p:spPr>
        <p:txBody>
          <a:bodyPr/>
          <a:lstStyle/>
          <a:p>
            <a:r>
              <a:rPr lang="nl-NL" dirty="0" smtClean="0"/>
              <a:t>Groep 7 splitsen is de enige optie </a:t>
            </a:r>
            <a:r>
              <a:rPr lang="nl-NL" sz="3200" dirty="0" smtClean="0"/>
              <a:t>omdat het de enige groep is met 26 leerlingen! Alle overige leerjaren hebben 40 of meer leerlingen.</a:t>
            </a:r>
            <a:endParaRPr lang="nl-NL" sz="3200" dirty="0"/>
          </a:p>
        </p:txBody>
      </p:sp>
      <p:pic>
        <p:nvPicPr>
          <p:cNvPr id="3" name="Afbeelding 2" descr="E:\Bao Wereldwijs\Administratie\Logo wereldwijs copy.jpg"/>
          <p:cNvPicPr/>
          <p:nvPr/>
        </p:nvPicPr>
        <p:blipFill>
          <a:blip r:embed="rId2"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smtClean="0"/>
              <a:t>Uitgangspunt van alle bovenbouwgroepen:</a:t>
            </a:r>
            <a:endParaRPr lang="nl-NL" dirty="0"/>
          </a:p>
        </p:txBody>
      </p:sp>
      <p:sp>
        <p:nvSpPr>
          <p:cNvPr id="5" name="Ondertitel 4"/>
          <p:cNvSpPr>
            <a:spLocks noGrp="1"/>
          </p:cNvSpPr>
          <p:nvPr>
            <p:ph type="subTitle" idx="1"/>
          </p:nvPr>
        </p:nvSpPr>
        <p:spPr/>
        <p:txBody>
          <a:bodyPr/>
          <a:lstStyle/>
          <a:p>
            <a:r>
              <a:rPr lang="nl-NL" dirty="0" smtClean="0"/>
              <a:t>alle groepen worden opnieuw samengesteld (gemixt)</a:t>
            </a:r>
            <a:endParaRPr lang="nl-NL" dirty="0"/>
          </a:p>
        </p:txBody>
      </p:sp>
      <p:pic>
        <p:nvPicPr>
          <p:cNvPr id="6" name="Afbeelding 5" descr="E:\Bao Wereldwijs\Administratie\Logo wereldwijs copy.jpg"/>
          <p:cNvPicPr/>
          <p:nvPr/>
        </p:nvPicPr>
        <p:blipFill>
          <a:blip r:embed="rId2"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Waarom?</a:t>
            </a:r>
            <a:endParaRPr lang="nl-NL" sz="4000" dirty="0"/>
          </a:p>
        </p:txBody>
      </p:sp>
      <p:sp>
        <p:nvSpPr>
          <p:cNvPr id="3" name="Tijdelijke aanduiding voor inhoud 2"/>
          <p:cNvSpPr>
            <a:spLocks noGrp="1"/>
          </p:cNvSpPr>
          <p:nvPr>
            <p:ph idx="1"/>
          </p:nvPr>
        </p:nvSpPr>
        <p:spPr/>
        <p:txBody>
          <a:bodyPr>
            <a:normAutofit fontScale="92500" lnSpcReduction="10000"/>
          </a:bodyPr>
          <a:lstStyle/>
          <a:p>
            <a:endParaRPr lang="nl-NL" dirty="0" smtClean="0"/>
          </a:p>
          <a:p>
            <a:r>
              <a:rPr lang="nl-NL" dirty="0" smtClean="0"/>
              <a:t>Om de nieuwe groepen een echte goede kans en start te geven is het belangrijk dat bestaande structuren doorbroken worden en samen te bouwen aan een nieuw goed en veilig groepsklimaat. </a:t>
            </a:r>
          </a:p>
          <a:p>
            <a:r>
              <a:rPr lang="nl-NL" dirty="0" smtClean="0"/>
              <a:t>Kansen:Vreedzame school optimaal inzetten! Team is getraind!</a:t>
            </a:r>
          </a:p>
          <a:p>
            <a:r>
              <a:rPr lang="nl-NL" dirty="0" smtClean="0"/>
              <a:t>Bedreigingen: omhusselen kan onveiligheid geven voor kinderen. Moet heel goed begeleid worden</a:t>
            </a:r>
            <a:endParaRPr lang="nl-NL" dirty="0"/>
          </a:p>
        </p:txBody>
      </p:sp>
      <p:pic>
        <p:nvPicPr>
          <p:cNvPr id="4" name="Afbeelding 3" descr="E:\Bao Wereldwijs\Administratie\Logo wereldwijs copy.jpg"/>
          <p:cNvPicPr/>
          <p:nvPr/>
        </p:nvPicPr>
        <p:blipFill>
          <a:blip r:embed="rId2"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smtClean="0"/>
              <a:t>Wie komt in welke klas</a:t>
            </a:r>
            <a:endParaRPr lang="nl-NL" sz="3200" dirty="0"/>
          </a:p>
        </p:txBody>
      </p:sp>
      <p:sp>
        <p:nvSpPr>
          <p:cNvPr id="3" name="Tijdelijke aanduiding voor inhoud 2"/>
          <p:cNvSpPr>
            <a:spLocks noGrp="1"/>
          </p:cNvSpPr>
          <p:nvPr>
            <p:ph idx="1"/>
          </p:nvPr>
        </p:nvSpPr>
        <p:spPr/>
        <p:txBody>
          <a:bodyPr>
            <a:normAutofit fontScale="85000" lnSpcReduction="10000"/>
          </a:bodyPr>
          <a:lstStyle/>
          <a:p>
            <a:endParaRPr lang="nl-NL" dirty="0" smtClean="0"/>
          </a:p>
          <a:p>
            <a:r>
              <a:rPr lang="nl-NL" dirty="0" smtClean="0"/>
              <a:t>Uitgangspunt: evenredige verdeling van kwaliteiten en talenten in elke groep. Dit blijkt uit ervaring en onderzoek het beste te werken.</a:t>
            </a:r>
          </a:p>
          <a:p>
            <a:r>
              <a:rPr lang="nl-NL" dirty="0" smtClean="0"/>
              <a:t>Uitzondering: kinderen die veel moeite hebben met taakgericht werken zijn minder geschikt voor een combinatiegroep</a:t>
            </a:r>
          </a:p>
          <a:p>
            <a:r>
              <a:rPr lang="nl-NL" dirty="0" smtClean="0"/>
              <a:t>Kinderen worden aan de hand van vaste selectiecriteria gemixt door computerprogramma </a:t>
            </a:r>
            <a:r>
              <a:rPr lang="nl-NL" dirty="0" err="1" smtClean="0"/>
              <a:t>Group-it</a:t>
            </a:r>
            <a:endParaRPr lang="nl-NL" dirty="0" smtClean="0"/>
          </a:p>
          <a:p>
            <a:r>
              <a:rPr lang="nl-NL" dirty="0" smtClean="0"/>
              <a:t>Kinderen mogen 6 vriendjes aangeven. Komen er met minimaal 2 in de nieuwe klas.</a:t>
            </a:r>
            <a:endParaRPr lang="nl-NL" dirty="0"/>
          </a:p>
        </p:txBody>
      </p:sp>
      <p:pic>
        <p:nvPicPr>
          <p:cNvPr id="4" name="Afbeelding 3" descr="E:\Bao Wereldwijs\Administratie\Logo wereldwijs copy.jpg"/>
          <p:cNvPicPr/>
          <p:nvPr/>
        </p:nvPicPr>
        <p:blipFill>
          <a:blip r:embed="rId3" cstate="print"/>
          <a:srcRect/>
          <a:stretch>
            <a:fillRect/>
          </a:stretch>
        </p:blipFill>
        <p:spPr bwMode="auto">
          <a:xfrm>
            <a:off x="0" y="0"/>
            <a:ext cx="2698271" cy="193951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1142</Words>
  <Application>Microsoft Office PowerPoint</Application>
  <PresentationFormat>Diavoorstelling (4:3)</PresentationFormat>
  <Paragraphs>94</Paragraphs>
  <Slides>15</Slides>
  <Notes>3</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Office-thema</vt:lpstr>
      <vt:lpstr>Combinatiegroepen?</vt:lpstr>
      <vt:lpstr>Krimp</vt:lpstr>
      <vt:lpstr>Gevolg</vt:lpstr>
      <vt:lpstr>Aantal klassen</vt:lpstr>
      <vt:lpstr>Zo ziet het volgende jaar eruit.</vt:lpstr>
      <vt:lpstr>Groep 7 splitsen is de enige optie omdat het de enige groep is met 26 leerlingen! Alle overige leerjaren hebben 40 of meer leerlingen.</vt:lpstr>
      <vt:lpstr>Uitgangspunt van alle bovenbouwgroepen:</vt:lpstr>
      <vt:lpstr>Waarom?</vt:lpstr>
      <vt:lpstr>Wie komt in welke klas</vt:lpstr>
      <vt:lpstr>                                           Onderzoek naar combinatieklassen</vt:lpstr>
      <vt:lpstr>Positieve effecten?</vt:lpstr>
      <vt:lpstr>          bewust kiezen voor 2/3</vt:lpstr>
      <vt:lpstr>Visie voor groep 2/3</vt:lpstr>
      <vt:lpstr>                       Onze leerkrachten zien het als uitdaging! U ook?</vt:lpstr>
      <vt:lpstr>                       Onze visie en combinatieklassen</vt:lpstr>
    </vt:vector>
  </TitlesOfParts>
  <Company>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Geld en formatie</dc:title>
  <dc:creator>Paula Hoonhout</dc:creator>
  <cp:lastModifiedBy>Paula Hoonhout</cp:lastModifiedBy>
  <cp:revision>18</cp:revision>
  <dcterms:created xsi:type="dcterms:W3CDTF">2013-06-10T13:09:16Z</dcterms:created>
  <dcterms:modified xsi:type="dcterms:W3CDTF">2013-06-11T14:46:09Z</dcterms:modified>
</cp:coreProperties>
</file>